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72" r:id="rId2"/>
  </p:sldMasterIdLst>
  <p:notesMasterIdLst>
    <p:notesMasterId r:id="rId14"/>
  </p:notesMasterIdLst>
  <p:sldIdLst>
    <p:sldId id="256" r:id="rId3"/>
    <p:sldId id="257" r:id="rId4"/>
    <p:sldId id="258" r:id="rId5"/>
    <p:sldId id="259" r:id="rId6"/>
    <p:sldId id="260" r:id="rId7"/>
    <p:sldId id="261" r:id="rId8"/>
    <p:sldId id="262" r:id="rId9"/>
    <p:sldId id="263" r:id="rId10"/>
    <p:sldId id="264" r:id="rId11"/>
    <p:sldId id="265" r:id="rId12"/>
    <p:sldId id="268" r:id="rId13"/>
  </p:sldIdLst>
  <p:sldSz cx="14630400" cy="8229600"/>
  <p:notesSz cx="8229600" cy="14630400"/>
  <p:embeddedFontLst>
    <p:embeddedFont>
      <p:font typeface="Arimo" panose="020B0604020202020204" charset="0"/>
      <p:regular r:id="rId15"/>
    </p:embeddedFont>
    <p:embeddedFont>
      <p:font typeface="Calibri" panose="020F0502020204030204" pitchFamily="34" charset="0"/>
      <p:regular r:id="rId16"/>
      <p:bold r:id="rId17"/>
      <p:italic r:id="rId18"/>
      <p:boldItalic r:id="rId19"/>
    </p:embeddedFont>
    <p:embeddedFont>
      <p:font typeface="Gill Sans MT" panose="020B0502020104020203" pitchFamily="34" charset="0"/>
      <p:regular r:id="rId20"/>
      <p:bold r:id="rId21"/>
      <p:italic r:id="rId22"/>
      <p:boldItalic r:id="rId23"/>
    </p:embeddedFont>
  </p:embeddedFontLst>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BA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28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514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CCCCCC"/>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01335" y="962758"/>
            <a:ext cx="10364488" cy="3049717"/>
          </a:xfrm>
        </p:spPr>
        <p:txBody>
          <a:bodyPr bIns="0" anchor="b">
            <a:normAutofit/>
          </a:bodyPr>
          <a:lstStyle>
            <a:lvl1pPr algn="l">
              <a:defRPr sz="7920"/>
            </a:lvl1pPr>
          </a:lstStyle>
          <a:p>
            <a:r>
              <a:rPr lang="en-US"/>
              <a:t>Click to edit Master title style</a:t>
            </a:r>
            <a:endParaRPr lang="en-US" dirty="0"/>
          </a:p>
        </p:txBody>
      </p:sp>
      <p:sp>
        <p:nvSpPr>
          <p:cNvPr id="3" name="Subtitle 2"/>
          <p:cNvSpPr>
            <a:spLocks noGrp="1"/>
          </p:cNvSpPr>
          <p:nvPr>
            <p:ph type="subTitle" idx="1"/>
          </p:nvPr>
        </p:nvSpPr>
        <p:spPr>
          <a:xfrm>
            <a:off x="2901336" y="4237446"/>
            <a:ext cx="10364486" cy="1173145"/>
          </a:xfrm>
        </p:spPr>
        <p:txBody>
          <a:bodyPr tIns="91440" bIns="91440">
            <a:normAutofit/>
          </a:bodyPr>
          <a:lstStyle>
            <a:lvl1pPr marL="0" indent="0" algn="l">
              <a:buNone/>
              <a:defRPr sz="2160" b="0" cap="all" baseline="0">
                <a:solidFill>
                  <a:schemeClr val="tx1"/>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9/2/2025</a:t>
            </a:fld>
            <a:endParaRPr lang="en-US"/>
          </a:p>
        </p:txBody>
      </p:sp>
      <p:sp>
        <p:nvSpPr>
          <p:cNvPr id="5" name="Footer Placeholder 4"/>
          <p:cNvSpPr>
            <a:spLocks noGrp="1"/>
          </p:cNvSpPr>
          <p:nvPr>
            <p:ph type="ftr" sz="quarter" idx="11"/>
          </p:nvPr>
        </p:nvSpPr>
        <p:spPr>
          <a:xfrm>
            <a:off x="2899801" y="395169"/>
            <a:ext cx="5968698" cy="371041"/>
          </a:xfrm>
        </p:spPr>
        <p:txBody>
          <a:bodyPr/>
          <a:lstStyle/>
          <a:p>
            <a:endParaRPr lang="en-US"/>
          </a:p>
        </p:txBody>
      </p:sp>
      <p:sp>
        <p:nvSpPr>
          <p:cNvPr id="6" name="Slide Number Placeholder 5"/>
          <p:cNvSpPr>
            <a:spLocks noGrp="1"/>
          </p:cNvSpPr>
          <p:nvPr>
            <p:ph type="sldNum" sz="quarter" idx="12"/>
          </p:nvPr>
        </p:nvSpPr>
        <p:spPr>
          <a:xfrm>
            <a:off x="1725197" y="958767"/>
            <a:ext cx="973223" cy="604294"/>
          </a:xfrm>
        </p:spPr>
        <p:txBody>
          <a:bodyPr/>
          <a:lstStyle/>
          <a:p>
            <a:fld id="{C1FF6DA9-008F-8B48-92A6-B652298478BF}" type="slidenum">
              <a:rPr lang="en-US" smtClean="0"/>
              <a:t>‹#›</a:t>
            </a:fld>
            <a:endParaRPr lang="en-US"/>
          </a:p>
        </p:txBody>
      </p:sp>
      <p:cxnSp>
        <p:nvCxnSpPr>
          <p:cNvPr id="15" name="Straight Connector 14"/>
          <p:cNvCxnSpPr/>
          <p:nvPr/>
        </p:nvCxnSpPr>
        <p:spPr>
          <a:xfrm>
            <a:off x="2901336" y="4234250"/>
            <a:ext cx="1036448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3874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33" name="Straight Connector 32"/>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64744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45087" y="2107356"/>
            <a:ext cx="10371785" cy="2265540"/>
          </a:xfrm>
        </p:spPr>
        <p:txBody>
          <a:bodyPr anchor="b">
            <a:normAutofit/>
          </a:bodyPr>
          <a:lstStyle>
            <a:lvl1pPr algn="l">
              <a:defRPr sz="4320"/>
            </a:lvl1pPr>
          </a:lstStyle>
          <a:p>
            <a:r>
              <a:rPr lang="en-US"/>
              <a:t>Click to edit Master title style</a:t>
            </a:r>
            <a:endParaRPr lang="en-US" dirty="0"/>
          </a:p>
        </p:txBody>
      </p:sp>
      <p:sp>
        <p:nvSpPr>
          <p:cNvPr id="3" name="Text Placeholder 2"/>
          <p:cNvSpPr>
            <a:spLocks noGrp="1"/>
          </p:cNvSpPr>
          <p:nvPr>
            <p:ph type="body" idx="1"/>
          </p:nvPr>
        </p:nvSpPr>
        <p:spPr>
          <a:xfrm>
            <a:off x="1745087" y="4567435"/>
            <a:ext cx="10356535" cy="1215515"/>
          </a:xfrm>
        </p:spPr>
        <p:txBody>
          <a:bodyPr tIns="91440">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5" name="Straight Connector 14"/>
          <p:cNvCxnSpPr/>
          <p:nvPr/>
        </p:nvCxnSpPr>
        <p:spPr>
          <a:xfrm>
            <a:off x="1745087" y="4565982"/>
            <a:ext cx="103565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9219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39061" y="965867"/>
            <a:ext cx="11526762" cy="127116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36797" y="2413054"/>
            <a:ext cx="5574182" cy="4138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96525" y="2420812"/>
            <a:ext cx="5574182" cy="4129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35" name="Straight Connector 3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24675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36630" y="964996"/>
            <a:ext cx="11529193" cy="126758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36629" y="2423459"/>
            <a:ext cx="5574182" cy="962332"/>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36629" y="3389124"/>
            <a:ext cx="5574182" cy="31733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94835" y="2427604"/>
            <a:ext cx="5574182" cy="962684"/>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94835" y="3385790"/>
            <a:ext cx="5574182" cy="3164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cxnSp>
        <p:nvCxnSpPr>
          <p:cNvPr id="29" name="Straight Connector 28"/>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32847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cxnSp>
        <p:nvCxnSpPr>
          <p:cNvPr id="25" name="Straight Connector 2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80664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89810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3606" y="958768"/>
            <a:ext cx="3927719" cy="2696540"/>
          </a:xfrm>
        </p:spPr>
        <p:txBody>
          <a:bodyPr anchor="b">
            <a:normAutofit/>
          </a:bodyPr>
          <a:lstStyle>
            <a:lvl1pPr algn="l">
              <a:defRPr sz="2880"/>
            </a:lvl1pPr>
          </a:lstStyle>
          <a:p>
            <a:r>
              <a:rPr lang="en-US"/>
              <a:t>Click to edit Master title style</a:t>
            </a:r>
            <a:endParaRPr lang="en-US" dirty="0"/>
          </a:p>
        </p:txBody>
      </p:sp>
      <p:sp>
        <p:nvSpPr>
          <p:cNvPr id="3" name="Content Placeholder 2"/>
          <p:cNvSpPr>
            <a:spLocks noGrp="1"/>
          </p:cNvSpPr>
          <p:nvPr>
            <p:ph idx="1"/>
          </p:nvPr>
        </p:nvSpPr>
        <p:spPr>
          <a:xfrm>
            <a:off x="6052457" y="958769"/>
            <a:ext cx="7214964" cy="559059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3606" y="3846590"/>
            <a:ext cx="3930016" cy="2697817"/>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17" name="Straight Connector 16"/>
          <p:cNvCxnSpPr/>
          <p:nvPr/>
        </p:nvCxnSpPr>
        <p:spPr>
          <a:xfrm>
            <a:off x="1737936" y="3846589"/>
            <a:ext cx="392338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4514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8972865" y="578605"/>
            <a:ext cx="4889440" cy="617892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741447" y="1355416"/>
            <a:ext cx="6638794" cy="2196701"/>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49268" y="1347051"/>
            <a:ext cx="3349405" cy="4639592"/>
          </a:xfrm>
          <a:solidFill>
            <a:schemeClr val="bg1">
              <a:lumMod val="85000"/>
            </a:schemeClr>
          </a:solidFill>
          <a:ln w="9525" cap="sq">
            <a:noFill/>
            <a:miter lim="800000"/>
          </a:ln>
          <a:effectLst/>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40395" y="3775191"/>
            <a:ext cx="6629285" cy="2404490"/>
          </a:xfrm>
        </p:spPr>
        <p:txBody>
          <a:bodyPr>
            <a:normAutofit/>
          </a:bodyPr>
          <a:lstStyle>
            <a:lvl1pPr marL="0" indent="0" algn="l">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1736859" y="6563828"/>
            <a:ext cx="6632821" cy="384148"/>
          </a:xfrm>
        </p:spPr>
        <p:txBody>
          <a:bodyPr/>
          <a:lstStyle>
            <a:lvl1pPr algn="l">
              <a:defRPr/>
            </a:lvl1pPr>
          </a:lstStyle>
          <a:p>
            <a:fld id="{5BCAD085-E8A6-8845-BD4E-CB4CCA059FC4}" type="datetimeFigureOut">
              <a:rPr lang="en-US" smtClean="0"/>
              <a:t>9/2/2025</a:t>
            </a:fld>
            <a:endParaRPr lang="en-US"/>
          </a:p>
        </p:txBody>
      </p:sp>
      <p:sp>
        <p:nvSpPr>
          <p:cNvPr id="6" name="Footer Placeholder 5"/>
          <p:cNvSpPr>
            <a:spLocks noGrp="1"/>
          </p:cNvSpPr>
          <p:nvPr>
            <p:ph type="ftr" sz="quarter" idx="11"/>
          </p:nvPr>
        </p:nvSpPr>
        <p:spPr>
          <a:xfrm>
            <a:off x="1736858" y="382369"/>
            <a:ext cx="6649205" cy="385117"/>
          </a:xfrm>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31" name="Straight Connector 30"/>
          <p:cNvCxnSpPr/>
          <p:nvPr/>
        </p:nvCxnSpPr>
        <p:spPr>
          <a:xfrm>
            <a:off x="1736859" y="3772326"/>
            <a:ext cx="663282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104785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26" name="Straight Connector 25"/>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68542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326933" y="958768"/>
            <a:ext cx="1938890" cy="559186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733606" y="958768"/>
            <a:ext cx="9394596" cy="55918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5" name="Straight Connector 14"/>
          <p:cNvCxnSpPr/>
          <p:nvPr/>
        </p:nvCxnSpPr>
        <p:spPr>
          <a:xfrm>
            <a:off x="11326933" y="958768"/>
            <a:ext cx="0" cy="559186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1823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CCCCCC"/>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CCCCCC"/>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CCCCCC"/>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chemeClr val="bg2">
                <a:shade val="80000"/>
                <a:alpha val="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p:nvSpPr>
        <p:spPr>
          <a:xfrm>
            <a:off x="0" y="2423372"/>
            <a:ext cx="14630400" cy="49271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7351776"/>
            <a:ext cx="14630400" cy="891540"/>
          </a:xfrm>
          <a:prstGeom prst="rect">
            <a:avLst/>
          </a:prstGeom>
        </p:spPr>
      </p:pic>
      <p:sp>
        <p:nvSpPr>
          <p:cNvPr id="2" name="Title Placeholder 1"/>
          <p:cNvSpPr>
            <a:spLocks noGrp="1"/>
          </p:cNvSpPr>
          <p:nvPr>
            <p:ph type="title"/>
          </p:nvPr>
        </p:nvSpPr>
        <p:spPr>
          <a:xfrm>
            <a:off x="1741895" y="965423"/>
            <a:ext cx="11523930" cy="125908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741895" y="2418879"/>
            <a:ext cx="11523930" cy="41407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64966" y="396445"/>
            <a:ext cx="4200858" cy="371041"/>
          </a:xfrm>
          <a:prstGeom prst="rect">
            <a:avLst/>
          </a:prstGeom>
        </p:spPr>
        <p:txBody>
          <a:bodyPr vert="horz" lIns="91440" tIns="45720" rIns="91440" bIns="45720" rtlCol="0" anchor="ctr"/>
          <a:lstStyle>
            <a:lvl1pPr algn="r">
              <a:defRPr sz="1200">
                <a:solidFill>
                  <a:schemeClr val="tx1">
                    <a:tint val="75000"/>
                  </a:schemeClr>
                </a:solidFill>
              </a:defRPr>
            </a:lvl1pPr>
          </a:lstStyle>
          <a:p>
            <a:fld id="{5BCAD085-E8A6-8845-BD4E-CB4CCA059FC4}" type="datetimeFigureOut">
              <a:rPr lang="en-US" smtClean="0"/>
              <a:t>9/2/2025</a:t>
            </a:fld>
            <a:endParaRPr lang="en-US"/>
          </a:p>
        </p:txBody>
      </p:sp>
      <p:sp>
        <p:nvSpPr>
          <p:cNvPr id="5" name="Footer Placeholder 4"/>
          <p:cNvSpPr>
            <a:spLocks noGrp="1"/>
          </p:cNvSpPr>
          <p:nvPr>
            <p:ph type="ftr" sz="quarter" idx="3"/>
          </p:nvPr>
        </p:nvSpPr>
        <p:spPr>
          <a:xfrm>
            <a:off x="1741895" y="395169"/>
            <a:ext cx="7126603" cy="37104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76073" y="958767"/>
            <a:ext cx="973223" cy="604294"/>
          </a:xfrm>
          <a:prstGeom prst="rect">
            <a:avLst/>
          </a:prstGeom>
        </p:spPr>
        <p:txBody>
          <a:bodyPr vert="horz" lIns="91440" tIns="45720" rIns="91440" bIns="45720" rtlCol="0" anchor="t"/>
          <a:lstStyle>
            <a:lvl1pPr algn="r">
              <a:defRPr sz="3360">
                <a:solidFill>
                  <a:schemeClr val="accent1"/>
                </a:solidFill>
              </a:defRPr>
            </a:lvl1pPr>
          </a:lstStyle>
          <a:p>
            <a:fld id="{C1FF6DA9-008F-8B48-92A6-B652298478BF}" type="slidenum">
              <a:rPr lang="en-US" smtClean="0"/>
              <a:t>‹#›</a:t>
            </a:fld>
            <a:endParaRPr lang="en-US"/>
          </a:p>
        </p:txBody>
      </p:sp>
      <p:cxnSp>
        <p:nvCxnSpPr>
          <p:cNvPr id="10" name="Straight Connector 9"/>
          <p:cNvCxnSpPr/>
          <p:nvPr/>
        </p:nvCxnSpPr>
        <p:spPr>
          <a:xfrm>
            <a:off x="0" y="7354096"/>
            <a:ext cx="146304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245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097280" rtl="0" eaLnBrk="1" latinLnBrk="0" hangingPunct="1">
        <a:lnSpc>
          <a:spcPct val="90000"/>
        </a:lnSpc>
        <a:spcBef>
          <a:spcPct val="0"/>
        </a:spcBef>
        <a:buNone/>
        <a:defRPr sz="3840" b="0" i="0" kern="1200" cap="all">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2160" kern="1200" cap="none"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920" kern="120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680" kern="1200" cap="none"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17.w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110154"/>
            <a:ext cx="7468553" cy="2689613"/>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Twitter Sentiment Analysis on Apple &amp; Google Products</a:t>
            </a:r>
          </a:p>
          <a:p>
            <a:pPr marL="0" indent="0" algn="l">
              <a:lnSpc>
                <a:spcPts val="5500"/>
              </a:lnSpc>
              <a:buNone/>
            </a:pPr>
            <a:endParaRPr lang="en-US" sz="4400" b="1" dirty="0">
              <a:solidFill>
                <a:srgbClr val="FFFFFF"/>
              </a:solidFill>
              <a:latin typeface="Syne Bold" pitchFamily="34" charset="0"/>
              <a:ea typeface="Syne Bold" pitchFamily="34" charset="-122"/>
            </a:endParaRPr>
          </a:p>
          <a:p>
            <a:pPr marL="0" indent="0" algn="ctr">
              <a:lnSpc>
                <a:spcPts val="5500"/>
              </a:lnSpc>
              <a:buNone/>
            </a:pPr>
            <a:r>
              <a:rPr lang="en-US" sz="4400" b="1" dirty="0">
                <a:solidFill>
                  <a:srgbClr val="FFFFFF"/>
                </a:solidFill>
                <a:latin typeface="Syne Bold" pitchFamily="34" charset="0"/>
                <a:ea typeface="Syne Bold" pitchFamily="34" charset="-122"/>
              </a:rPr>
              <a:t>Group 1</a:t>
            </a:r>
          </a:p>
          <a:p>
            <a:pPr marL="0" indent="0" algn="ctr">
              <a:lnSpc>
                <a:spcPts val="5500"/>
              </a:lnSpc>
              <a:buNone/>
            </a:pPr>
            <a:endParaRPr lang="en-US" sz="4400" dirty="0"/>
          </a:p>
        </p:txBody>
      </p:sp>
      <p:sp>
        <p:nvSpPr>
          <p:cNvPr id="4" name="Text 1"/>
          <p:cNvSpPr/>
          <p:nvPr/>
        </p:nvSpPr>
        <p:spPr>
          <a:xfrm>
            <a:off x="1752124" y="4979056"/>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Phase 4 NLP Project – Non-Technical Presentation</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1"/>
          <p:cNvSpPr/>
          <p:nvPr/>
        </p:nvSpPr>
        <p:spPr>
          <a:xfrm>
            <a:off x="2392233" y="878204"/>
            <a:ext cx="6114217" cy="488513"/>
          </a:xfrm>
          <a:prstGeom prst="rect">
            <a:avLst/>
          </a:prstGeom>
          <a:noFill/>
          <a:ln/>
        </p:spPr>
        <p:txBody>
          <a:bodyPr wrap="none" lIns="0" tIns="0" rIns="0" bIns="0" rtlCol="0" anchor="t"/>
          <a:lstStyle/>
          <a:p>
            <a:pPr marL="0" indent="0" algn="l">
              <a:lnSpc>
                <a:spcPts val="3800"/>
              </a:lnSpc>
              <a:buNone/>
            </a:pPr>
            <a:r>
              <a:rPr lang="en-US" sz="4400" b="1" dirty="0">
                <a:solidFill>
                  <a:srgbClr val="FFFFFF"/>
                </a:solidFill>
                <a:latin typeface="Syne Bold" pitchFamily="34" charset="0"/>
                <a:ea typeface="Syne Bold" pitchFamily="34" charset="-122"/>
                <a:cs typeface="Syne Bold" pitchFamily="34" charset="-120"/>
              </a:rPr>
              <a:t>Conclusion &amp; Future Outlook</a:t>
            </a:r>
            <a:endParaRPr lang="en-US" sz="4400" dirty="0"/>
          </a:p>
        </p:txBody>
      </p:sp>
      <p:pic>
        <p:nvPicPr>
          <p:cNvPr id="4" name="Image 0" descr="preencoded.png"/>
          <p:cNvPicPr>
            <a:picLocks noChangeAspect="1"/>
          </p:cNvPicPr>
          <p:nvPr/>
        </p:nvPicPr>
        <p:blipFill>
          <a:blip r:embed="rId3"/>
          <a:stretch>
            <a:fillRect/>
          </a:stretch>
        </p:blipFill>
        <p:spPr>
          <a:xfrm>
            <a:off x="684014" y="4375214"/>
            <a:ext cx="9223661" cy="3286792"/>
          </a:xfrm>
          <a:prstGeom prst="rect">
            <a:avLst/>
          </a:prstGeom>
        </p:spPr>
      </p:pic>
      <p:sp>
        <p:nvSpPr>
          <p:cNvPr id="9" name="Content Placeholder 2">
            <a:extLst>
              <a:ext uri="{FF2B5EF4-FFF2-40B4-BE49-F238E27FC236}">
                <a16:creationId xmlns:a16="http://schemas.microsoft.com/office/drawing/2014/main" id="{FABB7C22-E15A-43CE-A20C-B9BADBF3651E}"/>
              </a:ext>
            </a:extLst>
          </p:cNvPr>
          <p:cNvSpPr txBox="1">
            <a:spLocks/>
          </p:cNvSpPr>
          <p:nvPr/>
        </p:nvSpPr>
        <p:spPr>
          <a:xfrm>
            <a:off x="2168434" y="1779563"/>
            <a:ext cx="13167360" cy="543115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solidFill>
                  <a:schemeClr val="bg1"/>
                </a:solidFill>
              </a:rPr>
              <a:t>• Proof of concept shows NLP can track public sentiment.</a:t>
            </a:r>
          </a:p>
          <a:p>
            <a:pPr marL="0" indent="0">
              <a:buFont typeface="Arial" pitchFamily="34" charset="0"/>
              <a:buNone/>
            </a:pPr>
            <a:r>
              <a:rPr lang="en-US" dirty="0">
                <a:solidFill>
                  <a:schemeClr val="bg1"/>
                </a:solidFill>
              </a:rPr>
              <a:t>• Helps businesses react faster to customer concerns.</a:t>
            </a:r>
          </a:p>
          <a:p>
            <a:pPr marL="0" indent="0">
              <a:buFont typeface="Arial" pitchFamily="34" charset="0"/>
              <a:buNone/>
            </a:pPr>
            <a:r>
              <a:rPr lang="en-US" dirty="0">
                <a:solidFill>
                  <a:schemeClr val="bg1"/>
                </a:solidFill>
              </a:rPr>
              <a:t>• Future: Extend to other brands, include emoji/emotion analysis.</a:t>
            </a:r>
          </a:p>
          <a:p>
            <a:pPr marL="0" indent="0">
              <a:buFont typeface="Arial" pitchFamily="34" charset="0"/>
              <a:buNone/>
            </a:pPr>
            <a:r>
              <a:rPr lang="en-US" dirty="0">
                <a:solidFill>
                  <a:schemeClr val="bg1"/>
                </a:solidFill>
              </a:rPr>
              <a:t>• Business takeaway: Turn social media noise into actionable insights.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Thank You</a:t>
            </a:r>
          </a:p>
        </p:txBody>
      </p:sp>
      <p:sp>
        <p:nvSpPr>
          <p:cNvPr id="3" name="Content Placeholder 2"/>
          <p:cNvSpPr>
            <a:spLocks noGrp="1"/>
          </p:cNvSpPr>
          <p:nvPr>
            <p:ph idx="1"/>
          </p:nvPr>
        </p:nvSpPr>
        <p:spPr>
          <a:xfrm>
            <a:off x="2903220" y="2418879"/>
            <a:ext cx="10362605" cy="4140736"/>
          </a:xfrm>
        </p:spPr>
        <p:txBody>
          <a:bodyPr>
            <a:normAutofit/>
          </a:bodyPr>
          <a:lstStyle/>
          <a:p>
            <a:pPr marL="0" indent="0">
              <a:buNone/>
            </a:pPr>
            <a:r>
              <a:rPr lang="en-US" dirty="0"/>
              <a:t>Prepared By Group 1 Collaborators</a:t>
            </a:r>
          </a:p>
          <a:p>
            <a:pPr marL="548640" indent="-548640">
              <a:buFont typeface="+mj-lt"/>
              <a:buAutoNum type="arabicPeriod"/>
            </a:pPr>
            <a:r>
              <a:rPr lang="en-US" dirty="0"/>
              <a:t>Anthony </a:t>
            </a:r>
            <a:r>
              <a:rPr lang="en-US" dirty="0" err="1"/>
              <a:t>Muthee</a:t>
            </a:r>
            <a:r>
              <a:rPr lang="en-US" dirty="0"/>
              <a:t> </a:t>
            </a:r>
            <a:r>
              <a:rPr lang="en-US" dirty="0" err="1"/>
              <a:t>Njiru</a:t>
            </a:r>
            <a:endParaRPr lang="en-US" dirty="0"/>
          </a:p>
          <a:p>
            <a:pPr marL="548640" indent="-548640">
              <a:buFont typeface="+mj-lt"/>
              <a:buAutoNum type="arabicPeriod"/>
            </a:pPr>
            <a:r>
              <a:rPr lang="en-US" dirty="0"/>
              <a:t>Beth Mwangi</a:t>
            </a:r>
          </a:p>
          <a:p>
            <a:pPr marL="548640" indent="-548640">
              <a:buFont typeface="+mj-lt"/>
              <a:buAutoNum type="arabicPeriod"/>
            </a:pPr>
            <a:r>
              <a:rPr lang="en-US" dirty="0"/>
              <a:t>Edwin Joshua</a:t>
            </a:r>
          </a:p>
          <a:p>
            <a:pPr marL="548640" indent="-548640">
              <a:buFont typeface="+mj-lt"/>
              <a:buAutoNum type="arabicPeriod"/>
            </a:pPr>
            <a:r>
              <a:rPr lang="en-US" dirty="0"/>
              <a:t>Kelvin </a:t>
            </a:r>
            <a:r>
              <a:rPr lang="en-US" dirty="0" err="1"/>
              <a:t>Shilisia</a:t>
            </a:r>
            <a:endParaRPr lang="en-US" dirty="0"/>
          </a:p>
          <a:p>
            <a:pPr marL="548640" indent="-548640">
              <a:buFont typeface="+mj-lt"/>
              <a:buAutoNum type="arabicPeriod"/>
            </a:pPr>
            <a:r>
              <a:rPr lang="en-US" dirty="0"/>
              <a:t>Mercy Chebet</a:t>
            </a:r>
          </a:p>
          <a:p>
            <a:pPr marL="548640" indent="-548640">
              <a:buFont typeface="+mj-lt"/>
              <a:buAutoNum type="arabicPeriod"/>
            </a:pPr>
            <a:r>
              <a:rPr lang="en-US" dirty="0" err="1"/>
              <a:t>Mirriam</a:t>
            </a:r>
            <a:r>
              <a:rPr lang="en-US" dirty="0"/>
              <a:t> David</a:t>
            </a:r>
          </a:p>
          <a:p>
            <a:pPr marL="0" indent="0">
              <a:buNone/>
            </a:pPr>
            <a:endParaRPr lang="en-US" dirty="0"/>
          </a:p>
          <a:p>
            <a:pPr marL="0" indent="0">
              <a:buNone/>
            </a:pPr>
            <a:endParaRPr dirty="0"/>
          </a:p>
        </p:txBody>
      </p:sp>
      <p:graphicFrame>
        <p:nvGraphicFramePr>
          <p:cNvPr id="4" name="Object 1">
            <a:extLst>
              <a:ext uri="{FF2B5EF4-FFF2-40B4-BE49-F238E27FC236}">
                <a16:creationId xmlns:a16="http://schemas.microsoft.com/office/drawing/2014/main" id="{AAC5817E-A98D-474B-9E07-15507A58BDF3}"/>
              </a:ext>
            </a:extLst>
          </p:cNvPr>
          <p:cNvGraphicFramePr>
            <a:graphicFrameLocks noChangeAspect="1"/>
          </p:cNvGraphicFramePr>
          <p:nvPr/>
        </p:nvGraphicFramePr>
        <p:xfrm>
          <a:off x="1" y="2418878"/>
          <a:ext cx="2124239" cy="4935233"/>
        </p:xfrm>
        <a:graphic>
          <a:graphicData uri="http://schemas.openxmlformats.org/presentationml/2006/ole">
            <mc:AlternateContent xmlns:mc="http://schemas.openxmlformats.org/markup-compatibility/2006">
              <mc:Choice xmlns:v="urn:schemas-microsoft-com:vml" Requires="v">
                <p:oleObj spid="_x0000_s2052" name="Clip" r:id="rId3" imgW="1857375" imgH="3995738" progId="">
                  <p:embed/>
                </p:oleObj>
              </mc:Choice>
              <mc:Fallback>
                <p:oleObj name="Clip" r:id="rId3" imgW="1857375" imgH="3995738" progId="">
                  <p:embed/>
                  <p:pic>
                    <p:nvPicPr>
                      <p:cNvPr id="4" name="Object 1">
                        <a:extLst>
                          <a:ext uri="{FF2B5EF4-FFF2-40B4-BE49-F238E27FC236}">
                            <a16:creationId xmlns:a16="http://schemas.microsoft.com/office/drawing/2014/main" id="{AAC5817E-A98D-474B-9E07-15507A58BD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418878"/>
                        <a:ext cx="2124239" cy="4935233"/>
                      </a:xfrm>
                      <a:prstGeom prst="rect">
                        <a:avLst/>
                      </a:prstGeom>
                      <a:solidFill>
                        <a:schemeClr val="bg1"/>
                      </a:solid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1"/>
          <p:cNvSpPr/>
          <p:nvPr/>
        </p:nvSpPr>
        <p:spPr>
          <a:xfrm>
            <a:off x="3541629" y="485336"/>
            <a:ext cx="6783348" cy="704017"/>
          </a:xfrm>
          <a:prstGeom prst="rect">
            <a:avLst/>
          </a:prstGeom>
          <a:noFill/>
          <a:ln/>
        </p:spPr>
        <p:txBody>
          <a:bodyPr wrap="none" lIns="0" tIns="0" rIns="0" bIns="0" rtlCol="0" anchor="t"/>
          <a:lstStyle/>
          <a:p>
            <a:pPr marL="0" indent="0" algn="ctr">
              <a:lnSpc>
                <a:spcPts val="5500"/>
              </a:lnSpc>
              <a:buNone/>
            </a:pPr>
            <a:r>
              <a:rPr lang="en-US" sz="4400" b="1" dirty="0">
                <a:solidFill>
                  <a:srgbClr val="000000"/>
                </a:solidFill>
                <a:latin typeface="Syne Bold" pitchFamily="34" charset="0"/>
                <a:ea typeface="Syne Bold" pitchFamily="34" charset="-122"/>
                <a:cs typeface="Syne Bold" pitchFamily="34" charset="-120"/>
              </a:rPr>
              <a:t>The Business Problem</a:t>
            </a:r>
            <a:endParaRPr lang="en-US" sz="4400" dirty="0"/>
          </a:p>
        </p:txBody>
      </p:sp>
      <p:pic>
        <p:nvPicPr>
          <p:cNvPr id="1026" name="Picture 2">
            <a:extLst>
              <a:ext uri="{FF2B5EF4-FFF2-40B4-BE49-F238E27FC236}">
                <a16:creationId xmlns:a16="http://schemas.microsoft.com/office/drawing/2014/main" id="{2C415ABE-E0AF-46DF-9FA5-1C90884E5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369" y="1449475"/>
            <a:ext cx="5943600" cy="6126982"/>
          </a:xfrm>
          <a:prstGeom prst="rect">
            <a:avLst/>
          </a:prstGeom>
          <a:solidFill>
            <a:srgbClr val="FFFF00"/>
          </a:solidFill>
        </p:spPr>
      </p:pic>
      <p:sp>
        <p:nvSpPr>
          <p:cNvPr id="21" name="Content Placeholder 2">
            <a:extLst>
              <a:ext uri="{FF2B5EF4-FFF2-40B4-BE49-F238E27FC236}">
                <a16:creationId xmlns:a16="http://schemas.microsoft.com/office/drawing/2014/main" id="{A607DF11-300A-4070-9FB1-F847C8976940}"/>
              </a:ext>
            </a:extLst>
          </p:cNvPr>
          <p:cNvSpPr txBox="1">
            <a:spLocks/>
          </p:cNvSpPr>
          <p:nvPr/>
        </p:nvSpPr>
        <p:spPr>
          <a:xfrm>
            <a:off x="582804" y="1449475"/>
            <a:ext cx="7646796" cy="6126982"/>
          </a:xfrm>
          <a:prstGeom prst="rect">
            <a:avLst/>
          </a:prstGeom>
          <a:solidFill>
            <a:srgbClr val="00B0F0"/>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 Apple and Google depend heavily on public perception.</a:t>
            </a:r>
          </a:p>
          <a:p>
            <a:pPr marL="0" indent="0">
              <a:buFont typeface="Arial" pitchFamily="34" charset="0"/>
              <a:buNone/>
            </a:pPr>
            <a:endParaRPr lang="en-US" dirty="0"/>
          </a:p>
          <a:p>
            <a:pPr marL="0" indent="0">
              <a:buFont typeface="Arial" pitchFamily="34" charset="0"/>
              <a:buNone/>
            </a:pPr>
            <a:r>
              <a:rPr lang="en-US" dirty="0"/>
              <a:t>• Tweets contain real-time feedback about their products.</a:t>
            </a:r>
          </a:p>
          <a:p>
            <a:pPr marL="0" indent="0">
              <a:buFont typeface="Arial" pitchFamily="34" charset="0"/>
              <a:buNone/>
            </a:pPr>
            <a:endParaRPr lang="en-US" dirty="0"/>
          </a:p>
          <a:p>
            <a:pPr marL="0" indent="0">
              <a:buFont typeface="Arial" pitchFamily="34" charset="0"/>
              <a:buNone/>
            </a:pPr>
            <a:r>
              <a:rPr lang="en-US" dirty="0"/>
              <a:t>• Goal: Automatically detect if tweets are Positive, Negative, or Neutral.</a:t>
            </a:r>
          </a:p>
          <a:p>
            <a:pPr marL="0" indent="0">
              <a:buFont typeface="Arial" pitchFamily="34" charset="0"/>
              <a:buNone/>
            </a:pPr>
            <a:endParaRPr lang="en-US" dirty="0"/>
          </a:p>
          <a:p>
            <a:pPr marL="0" indent="0">
              <a:buFont typeface="Arial" pitchFamily="34" charset="0"/>
              <a:buNone/>
            </a:pPr>
            <a:r>
              <a:rPr lang="en-US" dirty="0"/>
              <a:t>• Helps marketing and product teams track sentiment trends and respond quickly.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1"/>
          <p:cNvSpPr/>
          <p:nvPr/>
        </p:nvSpPr>
        <p:spPr>
          <a:xfrm>
            <a:off x="664964" y="968454"/>
            <a:ext cx="7445454" cy="530781"/>
          </a:xfrm>
          <a:prstGeom prst="rect">
            <a:avLst/>
          </a:prstGeom>
          <a:noFill/>
          <a:ln/>
        </p:spPr>
        <p:txBody>
          <a:bodyPr wrap="none" lIns="0" tIns="0" rIns="0" bIns="0" rtlCol="0" anchor="t"/>
          <a:lstStyle/>
          <a:p>
            <a:pPr marL="0" indent="0" algn="l">
              <a:lnSpc>
                <a:spcPts val="4150"/>
              </a:lnSpc>
              <a:buNone/>
            </a:pPr>
            <a:r>
              <a:rPr lang="en-US" sz="4400" b="1" dirty="0">
                <a:solidFill>
                  <a:srgbClr val="FFFFFF"/>
                </a:solidFill>
                <a:latin typeface="Syne Bold" pitchFamily="34" charset="0"/>
                <a:ea typeface="Syne Bold" pitchFamily="34" charset="-122"/>
                <a:cs typeface="Syne Bold" pitchFamily="34" charset="-120"/>
              </a:rPr>
              <a:t>Understanding Our Data Source</a:t>
            </a:r>
            <a:endParaRPr lang="en-US" sz="4400" dirty="0"/>
          </a:p>
        </p:txBody>
      </p:sp>
      <p:pic>
        <p:nvPicPr>
          <p:cNvPr id="4" name="Image 0" descr="preencoded.png"/>
          <p:cNvPicPr>
            <a:picLocks noChangeAspect="1"/>
          </p:cNvPicPr>
          <p:nvPr/>
        </p:nvPicPr>
        <p:blipFill>
          <a:blip r:embed="rId3"/>
          <a:stretch>
            <a:fillRect/>
          </a:stretch>
        </p:blipFill>
        <p:spPr>
          <a:xfrm>
            <a:off x="664964" y="1972986"/>
            <a:ext cx="6430089" cy="6045600"/>
          </a:xfrm>
          <a:prstGeom prst="rect">
            <a:avLst/>
          </a:prstGeom>
        </p:spPr>
      </p:pic>
      <p:sp>
        <p:nvSpPr>
          <p:cNvPr id="10" name="Content Placeholder 2">
            <a:extLst>
              <a:ext uri="{FF2B5EF4-FFF2-40B4-BE49-F238E27FC236}">
                <a16:creationId xmlns:a16="http://schemas.microsoft.com/office/drawing/2014/main" id="{CE5968CD-F9A1-478E-842A-90BAD9B88BE2}"/>
              </a:ext>
            </a:extLst>
          </p:cNvPr>
          <p:cNvSpPr txBox="1">
            <a:spLocks/>
          </p:cNvSpPr>
          <p:nvPr/>
        </p:nvSpPr>
        <p:spPr>
          <a:xfrm>
            <a:off x="7174523" y="1972985"/>
            <a:ext cx="7224765" cy="6045600"/>
          </a:xfrm>
          <a:prstGeom prst="rect">
            <a:avLst/>
          </a:prstGeom>
          <a:solidFill>
            <a:schemeClr val="bg1"/>
          </a:solidFill>
          <a:ln>
            <a:solidFill>
              <a:schemeClr val="bg1"/>
            </a:solidFill>
          </a:ln>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 ~9,000 tweets from CrowdFlower (</a:t>
            </a:r>
            <a:r>
              <a:rPr lang="en-US" dirty="0" err="1"/>
              <a:t>data.world</a:t>
            </a:r>
            <a:r>
              <a:rPr lang="en-US" dirty="0"/>
              <a:t>).</a:t>
            </a:r>
          </a:p>
          <a:p>
            <a:pPr marL="0" indent="0">
              <a:buFont typeface="Arial" pitchFamily="34" charset="0"/>
              <a:buNone/>
            </a:pPr>
            <a:r>
              <a:rPr lang="en-US" dirty="0"/>
              <a:t>• Human-labeled as Positive, Negative, Neutral.</a:t>
            </a:r>
          </a:p>
          <a:p>
            <a:pPr marL="0" indent="0">
              <a:buFont typeface="Arial" pitchFamily="34" charset="0"/>
              <a:buNone/>
            </a:pPr>
            <a:r>
              <a:rPr lang="en-US" dirty="0"/>
              <a:t>• Tweets include brand references (Apple, Google).</a:t>
            </a:r>
          </a:p>
          <a:p>
            <a:pPr marL="0" indent="0">
              <a:buFont typeface="Arial" pitchFamily="34" charset="0"/>
              <a:buNone/>
            </a:pPr>
            <a:r>
              <a:rPr lang="en-US" dirty="0"/>
              <a:t>• Data required cleaning (remove links, mentions, hashtags, etc.).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1"/>
          <p:cNvSpPr/>
          <p:nvPr/>
        </p:nvSpPr>
        <p:spPr>
          <a:xfrm>
            <a:off x="4218979" y="523604"/>
            <a:ext cx="4498181" cy="457557"/>
          </a:xfrm>
          <a:prstGeom prst="rect">
            <a:avLst/>
          </a:prstGeom>
          <a:noFill/>
          <a:ln/>
        </p:spPr>
        <p:txBody>
          <a:bodyPr wrap="none" lIns="0" tIns="0" rIns="0" bIns="0" rtlCol="0" anchor="t"/>
          <a:lstStyle/>
          <a:p>
            <a:pPr marL="0" indent="0" algn="ctr">
              <a:lnSpc>
                <a:spcPts val="3600"/>
              </a:lnSpc>
              <a:buNone/>
            </a:pPr>
            <a:r>
              <a:rPr lang="en-US" sz="4400" b="1" dirty="0">
                <a:solidFill>
                  <a:srgbClr val="000000"/>
                </a:solidFill>
                <a:latin typeface="Syne Bold" pitchFamily="34" charset="0"/>
                <a:ea typeface="Syne Bold" pitchFamily="34" charset="-122"/>
                <a:cs typeface="Syne Bold" pitchFamily="34" charset="-120"/>
              </a:rPr>
              <a:t>Sentiment Distribution</a:t>
            </a:r>
            <a:endParaRPr lang="en-US" sz="4400" dirty="0"/>
          </a:p>
        </p:txBody>
      </p:sp>
      <p:sp>
        <p:nvSpPr>
          <p:cNvPr id="11" name="Text 8"/>
          <p:cNvSpPr/>
          <p:nvPr/>
        </p:nvSpPr>
        <p:spPr>
          <a:xfrm>
            <a:off x="526225" y="6566269"/>
            <a:ext cx="13229968" cy="1139727"/>
          </a:xfrm>
          <a:prstGeom prst="rect">
            <a:avLst/>
          </a:prstGeom>
          <a:solidFill>
            <a:srgbClr val="002060"/>
          </a:solidFill>
          <a:ln/>
        </p:spPr>
        <p:txBody>
          <a:bodyPr wrap="square" lIns="0" tIns="0" rIns="0" bIns="0" rtlCol="0" anchor="t"/>
          <a:lstStyle/>
          <a:p>
            <a:pPr marL="0" indent="0" algn="ctr">
              <a:buNone/>
            </a:pPr>
            <a:r>
              <a:rPr lang="en-US" sz="2400" dirty="0">
                <a:solidFill>
                  <a:schemeClr val="bg1"/>
                </a:solidFill>
                <a:latin typeface="Arimo" pitchFamily="34" charset="0"/>
                <a:ea typeface="Arimo" pitchFamily="34" charset="-122"/>
                <a:cs typeface="Arimo" pitchFamily="34" charset="-120"/>
              </a:rPr>
              <a:t>The dataset shows a slight imbalance: Positive tweets are the most common, followed by Neutral, with Negative tweets being the least frequent. This distribution is important for fair model training, ensuring our model doesn't overfit to the majority classes.</a:t>
            </a:r>
            <a:endParaRPr lang="en-US" sz="2400" dirty="0">
              <a:solidFill>
                <a:schemeClr val="bg1"/>
              </a:solidFill>
            </a:endParaRPr>
          </a:p>
        </p:txBody>
      </p:sp>
      <p:pic>
        <p:nvPicPr>
          <p:cNvPr id="15" name="Picture 14">
            <a:extLst>
              <a:ext uri="{FF2B5EF4-FFF2-40B4-BE49-F238E27FC236}">
                <a16:creationId xmlns:a16="http://schemas.microsoft.com/office/drawing/2014/main" id="{66D92D46-140D-464B-B85B-8DE5DA58F172}"/>
              </a:ext>
            </a:extLst>
          </p:cNvPr>
          <p:cNvPicPr>
            <a:picLocks noChangeAspect="1"/>
          </p:cNvPicPr>
          <p:nvPr/>
        </p:nvPicPr>
        <p:blipFill>
          <a:blip r:embed="rId3"/>
          <a:stretch>
            <a:fillRect/>
          </a:stretch>
        </p:blipFill>
        <p:spPr>
          <a:xfrm>
            <a:off x="3122599" y="1136656"/>
            <a:ext cx="6690940" cy="515918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1"/>
          <p:cNvSpPr/>
          <p:nvPr/>
        </p:nvSpPr>
        <p:spPr>
          <a:xfrm>
            <a:off x="828556" y="1423868"/>
            <a:ext cx="7491413" cy="696278"/>
          </a:xfrm>
          <a:prstGeom prst="rect">
            <a:avLst/>
          </a:prstGeom>
          <a:noFill/>
          <a:ln/>
        </p:spPr>
        <p:txBody>
          <a:bodyPr wrap="none" lIns="0" tIns="0" rIns="0" bIns="0" rtlCol="0" anchor="t"/>
          <a:lstStyle/>
          <a:p>
            <a:pPr marL="0" indent="0" algn="l">
              <a:lnSpc>
                <a:spcPts val="5450"/>
              </a:lnSpc>
              <a:buNone/>
            </a:pPr>
            <a:r>
              <a:rPr lang="en-US" sz="4350" b="1" dirty="0">
                <a:solidFill>
                  <a:srgbClr val="FFFFFF"/>
                </a:solidFill>
                <a:latin typeface="Syne Bold" pitchFamily="34" charset="0"/>
                <a:ea typeface="Syne Bold" pitchFamily="34" charset="-122"/>
                <a:cs typeface="Syne Bold" pitchFamily="34" charset="-120"/>
              </a:rPr>
              <a:t>Our Analytical Approach</a:t>
            </a:r>
            <a:endParaRPr lang="en-US" sz="4350" dirty="0"/>
          </a:p>
        </p:txBody>
      </p:sp>
      <p:sp>
        <p:nvSpPr>
          <p:cNvPr id="4" name="Text 2"/>
          <p:cNvSpPr/>
          <p:nvPr/>
        </p:nvSpPr>
        <p:spPr>
          <a:xfrm>
            <a:off x="828556" y="2475190"/>
            <a:ext cx="236696" cy="295870"/>
          </a:xfrm>
          <a:prstGeom prst="rect">
            <a:avLst/>
          </a:prstGeom>
          <a:noFill/>
          <a:ln/>
        </p:spPr>
        <p:txBody>
          <a:bodyPr wrap="none" lIns="0" tIns="0" rIns="0" bIns="0" rtlCol="0" anchor="t"/>
          <a:lstStyle/>
          <a:p>
            <a:pPr marL="0" indent="0" algn="l">
              <a:lnSpc>
                <a:spcPts val="2950"/>
              </a:lnSpc>
              <a:buNone/>
            </a:pPr>
            <a:r>
              <a:rPr lang="en-US" sz="1850" dirty="0">
                <a:solidFill>
                  <a:srgbClr val="D9E1FF"/>
                </a:solidFill>
                <a:latin typeface="Syne Light" pitchFamily="34" charset="0"/>
                <a:ea typeface="Syne Light" pitchFamily="34" charset="-122"/>
                <a:cs typeface="Syne Light" pitchFamily="34" charset="-120"/>
              </a:rPr>
              <a:t>01</a:t>
            </a:r>
            <a:endParaRPr lang="en-US" sz="1850" dirty="0"/>
          </a:p>
        </p:txBody>
      </p:sp>
      <p:sp>
        <p:nvSpPr>
          <p:cNvPr id="5" name="Shape 3"/>
          <p:cNvSpPr/>
          <p:nvPr/>
        </p:nvSpPr>
        <p:spPr>
          <a:xfrm>
            <a:off x="828556" y="2847023"/>
            <a:ext cx="4166592" cy="30480"/>
          </a:xfrm>
          <a:prstGeom prst="rect">
            <a:avLst/>
          </a:prstGeom>
          <a:solidFill>
            <a:srgbClr val="8061FF"/>
          </a:solidFill>
          <a:ln/>
        </p:spPr>
      </p:sp>
      <p:sp>
        <p:nvSpPr>
          <p:cNvPr id="6" name="Text 4"/>
          <p:cNvSpPr/>
          <p:nvPr/>
        </p:nvSpPr>
        <p:spPr>
          <a:xfrm>
            <a:off x="828556" y="3026331"/>
            <a:ext cx="3868579" cy="348020"/>
          </a:xfrm>
          <a:prstGeom prst="rect">
            <a:avLst/>
          </a:prstGeom>
          <a:noFill/>
          <a:ln/>
        </p:spPr>
        <p:txBody>
          <a:bodyPr wrap="none" lIns="0" tIns="0" rIns="0" bIns="0" rtlCol="0" anchor="t"/>
          <a:lstStyle/>
          <a:p>
            <a:pPr marL="0" indent="0" algn="l">
              <a:lnSpc>
                <a:spcPts val="2700"/>
              </a:lnSpc>
              <a:buNone/>
            </a:pPr>
            <a:r>
              <a:rPr lang="en-US" sz="2150" b="1" dirty="0">
                <a:solidFill>
                  <a:srgbClr val="D9E1FF"/>
                </a:solidFill>
                <a:latin typeface="Syne Bold" pitchFamily="34" charset="0"/>
                <a:ea typeface="Syne Bold" pitchFamily="34" charset="-122"/>
                <a:cs typeface="Syne Bold" pitchFamily="34" charset="-120"/>
              </a:rPr>
              <a:t>Binary Classification First</a:t>
            </a:r>
            <a:endParaRPr lang="en-US" sz="2150" dirty="0"/>
          </a:p>
        </p:txBody>
      </p:sp>
      <p:sp>
        <p:nvSpPr>
          <p:cNvPr id="7" name="Text 5"/>
          <p:cNvSpPr/>
          <p:nvPr/>
        </p:nvSpPr>
        <p:spPr>
          <a:xfrm>
            <a:off x="828556" y="3516392"/>
            <a:ext cx="4166592" cy="1135856"/>
          </a:xfrm>
          <a:prstGeom prst="rect">
            <a:avLst/>
          </a:prstGeom>
          <a:noFill/>
          <a:ln/>
        </p:spPr>
        <p:txBody>
          <a:bodyPr wrap="square" lIns="0" tIns="0" rIns="0" bIns="0" rtlCol="0" anchor="t"/>
          <a:lstStyle/>
          <a:p>
            <a:pPr marL="0" indent="0" algn="l">
              <a:lnSpc>
                <a:spcPts val="2950"/>
              </a:lnSpc>
              <a:buNone/>
            </a:pPr>
            <a:r>
              <a:rPr lang="en-US" sz="1850" dirty="0">
                <a:solidFill>
                  <a:srgbClr val="D9E1FF"/>
                </a:solidFill>
                <a:latin typeface="Arimo" pitchFamily="34" charset="0"/>
                <a:ea typeface="Arimo" pitchFamily="34" charset="-122"/>
                <a:cs typeface="Arimo" pitchFamily="34" charset="-120"/>
              </a:rPr>
              <a:t>Began by classifying tweets as just Positive or Negative to establish a baseline.</a:t>
            </a:r>
            <a:endParaRPr lang="en-US" sz="1850" dirty="0"/>
          </a:p>
        </p:txBody>
      </p:sp>
      <p:sp>
        <p:nvSpPr>
          <p:cNvPr id="8" name="Text 6"/>
          <p:cNvSpPr/>
          <p:nvPr/>
        </p:nvSpPr>
        <p:spPr>
          <a:xfrm>
            <a:off x="5231844" y="2475190"/>
            <a:ext cx="236696" cy="295870"/>
          </a:xfrm>
          <a:prstGeom prst="rect">
            <a:avLst/>
          </a:prstGeom>
          <a:noFill/>
          <a:ln/>
        </p:spPr>
        <p:txBody>
          <a:bodyPr wrap="none" lIns="0" tIns="0" rIns="0" bIns="0" rtlCol="0" anchor="t"/>
          <a:lstStyle/>
          <a:p>
            <a:pPr marL="0" indent="0" algn="l">
              <a:lnSpc>
                <a:spcPts val="2950"/>
              </a:lnSpc>
              <a:buNone/>
            </a:pPr>
            <a:r>
              <a:rPr lang="en-US" sz="1850" dirty="0">
                <a:solidFill>
                  <a:srgbClr val="D9E1FF"/>
                </a:solidFill>
                <a:latin typeface="Syne Light" pitchFamily="34" charset="0"/>
                <a:ea typeface="Syne Light" pitchFamily="34" charset="-122"/>
                <a:cs typeface="Syne Light" pitchFamily="34" charset="-120"/>
              </a:rPr>
              <a:t>02</a:t>
            </a:r>
            <a:endParaRPr lang="en-US" sz="1850" dirty="0"/>
          </a:p>
        </p:txBody>
      </p:sp>
      <p:sp>
        <p:nvSpPr>
          <p:cNvPr id="9" name="Shape 7"/>
          <p:cNvSpPr/>
          <p:nvPr/>
        </p:nvSpPr>
        <p:spPr>
          <a:xfrm>
            <a:off x="5231844" y="2847023"/>
            <a:ext cx="4166592" cy="30480"/>
          </a:xfrm>
          <a:prstGeom prst="rect">
            <a:avLst/>
          </a:prstGeom>
          <a:solidFill>
            <a:srgbClr val="8061FF"/>
          </a:solidFill>
          <a:ln/>
        </p:spPr>
      </p:sp>
      <p:sp>
        <p:nvSpPr>
          <p:cNvPr id="10" name="Text 8"/>
          <p:cNvSpPr/>
          <p:nvPr/>
        </p:nvSpPr>
        <p:spPr>
          <a:xfrm>
            <a:off x="5231844" y="3026331"/>
            <a:ext cx="3196233" cy="348020"/>
          </a:xfrm>
          <a:prstGeom prst="rect">
            <a:avLst/>
          </a:prstGeom>
          <a:noFill/>
          <a:ln/>
        </p:spPr>
        <p:txBody>
          <a:bodyPr wrap="none" lIns="0" tIns="0" rIns="0" bIns="0" rtlCol="0" anchor="t"/>
          <a:lstStyle/>
          <a:p>
            <a:pPr marL="0" indent="0" algn="l">
              <a:lnSpc>
                <a:spcPts val="2700"/>
              </a:lnSpc>
              <a:buNone/>
            </a:pPr>
            <a:r>
              <a:rPr lang="en-US" sz="2150" b="1" dirty="0">
                <a:solidFill>
                  <a:srgbClr val="D9E1FF"/>
                </a:solidFill>
                <a:latin typeface="Syne Bold" pitchFamily="34" charset="0"/>
                <a:ea typeface="Syne Bold" pitchFamily="34" charset="-122"/>
                <a:cs typeface="Syne Bold" pitchFamily="34" charset="-120"/>
              </a:rPr>
              <a:t>Expand to Multiclass</a:t>
            </a:r>
            <a:endParaRPr lang="en-US" sz="2150" dirty="0"/>
          </a:p>
        </p:txBody>
      </p:sp>
      <p:sp>
        <p:nvSpPr>
          <p:cNvPr id="11" name="Text 9"/>
          <p:cNvSpPr/>
          <p:nvPr/>
        </p:nvSpPr>
        <p:spPr>
          <a:xfrm>
            <a:off x="5231844" y="3516392"/>
            <a:ext cx="4166592" cy="1135856"/>
          </a:xfrm>
          <a:prstGeom prst="rect">
            <a:avLst/>
          </a:prstGeom>
          <a:noFill/>
          <a:ln/>
        </p:spPr>
        <p:txBody>
          <a:bodyPr wrap="square" lIns="0" tIns="0" rIns="0" bIns="0" rtlCol="0" anchor="t"/>
          <a:lstStyle/>
          <a:p>
            <a:pPr marL="0" indent="0" algn="l">
              <a:lnSpc>
                <a:spcPts val="2950"/>
              </a:lnSpc>
              <a:buNone/>
            </a:pPr>
            <a:r>
              <a:rPr lang="en-US" sz="1850" dirty="0">
                <a:solidFill>
                  <a:srgbClr val="D9E1FF"/>
                </a:solidFill>
                <a:latin typeface="Arimo" pitchFamily="34" charset="0"/>
                <a:ea typeface="Arimo" pitchFamily="34" charset="-122"/>
                <a:cs typeface="Arimo" pitchFamily="34" charset="-120"/>
              </a:rPr>
              <a:t>Transitioned to include Neutral, achieving the full Positive, Negative, Neutral classification.</a:t>
            </a:r>
            <a:endParaRPr lang="en-US" sz="1850" dirty="0"/>
          </a:p>
        </p:txBody>
      </p:sp>
      <p:sp>
        <p:nvSpPr>
          <p:cNvPr id="12" name="Text 10"/>
          <p:cNvSpPr/>
          <p:nvPr/>
        </p:nvSpPr>
        <p:spPr>
          <a:xfrm>
            <a:off x="9635133" y="2475190"/>
            <a:ext cx="236696" cy="295870"/>
          </a:xfrm>
          <a:prstGeom prst="rect">
            <a:avLst/>
          </a:prstGeom>
          <a:noFill/>
          <a:ln/>
        </p:spPr>
        <p:txBody>
          <a:bodyPr wrap="none" lIns="0" tIns="0" rIns="0" bIns="0" rtlCol="0" anchor="t"/>
          <a:lstStyle/>
          <a:p>
            <a:pPr marL="0" indent="0" algn="l">
              <a:lnSpc>
                <a:spcPts val="2950"/>
              </a:lnSpc>
              <a:buNone/>
            </a:pPr>
            <a:r>
              <a:rPr lang="en-US" sz="1850" dirty="0">
                <a:solidFill>
                  <a:srgbClr val="D9E1FF"/>
                </a:solidFill>
                <a:latin typeface="Syne Light" pitchFamily="34" charset="0"/>
                <a:ea typeface="Syne Light" pitchFamily="34" charset="-122"/>
                <a:cs typeface="Syne Light" pitchFamily="34" charset="-120"/>
              </a:rPr>
              <a:t>03</a:t>
            </a:r>
            <a:endParaRPr lang="en-US" sz="1850" dirty="0"/>
          </a:p>
        </p:txBody>
      </p:sp>
      <p:sp>
        <p:nvSpPr>
          <p:cNvPr id="13" name="Shape 11"/>
          <p:cNvSpPr/>
          <p:nvPr/>
        </p:nvSpPr>
        <p:spPr>
          <a:xfrm>
            <a:off x="9635133" y="2847023"/>
            <a:ext cx="4166592" cy="30480"/>
          </a:xfrm>
          <a:prstGeom prst="rect">
            <a:avLst/>
          </a:prstGeom>
          <a:solidFill>
            <a:srgbClr val="8061FF"/>
          </a:solidFill>
          <a:ln/>
        </p:spPr>
      </p:sp>
      <p:sp>
        <p:nvSpPr>
          <p:cNvPr id="14" name="Text 12"/>
          <p:cNvSpPr/>
          <p:nvPr/>
        </p:nvSpPr>
        <p:spPr>
          <a:xfrm>
            <a:off x="9635133" y="3026331"/>
            <a:ext cx="4166592" cy="696039"/>
          </a:xfrm>
          <a:prstGeom prst="rect">
            <a:avLst/>
          </a:prstGeom>
          <a:noFill/>
          <a:ln/>
        </p:spPr>
        <p:txBody>
          <a:bodyPr wrap="square" lIns="0" tIns="0" rIns="0" bIns="0" rtlCol="0" anchor="t"/>
          <a:lstStyle/>
          <a:p>
            <a:pPr marL="0" indent="0" algn="l">
              <a:lnSpc>
                <a:spcPts val="2700"/>
              </a:lnSpc>
              <a:buNone/>
            </a:pPr>
            <a:r>
              <a:rPr lang="en-US" sz="2150" b="1" dirty="0">
                <a:solidFill>
                  <a:srgbClr val="D9E1FF"/>
                </a:solidFill>
                <a:latin typeface="Syne Bold" pitchFamily="34" charset="0"/>
                <a:ea typeface="Syne Bold" pitchFamily="34" charset="-122"/>
                <a:cs typeface="Syne Bold" pitchFamily="34" charset="-120"/>
              </a:rPr>
              <a:t>TF-IDF for Feature Extraction</a:t>
            </a:r>
            <a:endParaRPr lang="en-US" sz="2150" dirty="0"/>
          </a:p>
        </p:txBody>
      </p:sp>
      <p:sp>
        <p:nvSpPr>
          <p:cNvPr id="15" name="Text 13"/>
          <p:cNvSpPr/>
          <p:nvPr/>
        </p:nvSpPr>
        <p:spPr>
          <a:xfrm>
            <a:off x="9635133" y="3864412"/>
            <a:ext cx="4166592" cy="1135856"/>
          </a:xfrm>
          <a:prstGeom prst="rect">
            <a:avLst/>
          </a:prstGeom>
          <a:noFill/>
          <a:ln/>
        </p:spPr>
        <p:txBody>
          <a:bodyPr wrap="square" lIns="0" tIns="0" rIns="0" bIns="0" rtlCol="0" anchor="t"/>
          <a:lstStyle/>
          <a:p>
            <a:pPr marL="0" indent="0" algn="l">
              <a:lnSpc>
                <a:spcPts val="2950"/>
              </a:lnSpc>
              <a:buNone/>
            </a:pPr>
            <a:r>
              <a:rPr lang="en-US" sz="1850" dirty="0">
                <a:solidFill>
                  <a:srgbClr val="D9E1FF"/>
                </a:solidFill>
                <a:latin typeface="Arimo" pitchFamily="34" charset="0"/>
                <a:ea typeface="Arimo" pitchFamily="34" charset="-122"/>
                <a:cs typeface="Arimo" pitchFamily="34" charset="-120"/>
              </a:rPr>
              <a:t>Converted raw tweet text into numerical features using Term Frequency-Inverse Document Frequency (TF-IDF).</a:t>
            </a:r>
            <a:endParaRPr lang="en-US" sz="1850" dirty="0"/>
          </a:p>
        </p:txBody>
      </p:sp>
      <p:sp>
        <p:nvSpPr>
          <p:cNvPr id="16" name="Text 14"/>
          <p:cNvSpPr/>
          <p:nvPr/>
        </p:nvSpPr>
        <p:spPr>
          <a:xfrm>
            <a:off x="828556" y="5414486"/>
            <a:ext cx="236696" cy="295870"/>
          </a:xfrm>
          <a:prstGeom prst="rect">
            <a:avLst/>
          </a:prstGeom>
          <a:noFill/>
          <a:ln/>
        </p:spPr>
        <p:txBody>
          <a:bodyPr wrap="none" lIns="0" tIns="0" rIns="0" bIns="0" rtlCol="0" anchor="t"/>
          <a:lstStyle/>
          <a:p>
            <a:pPr marL="0" indent="0" algn="l">
              <a:lnSpc>
                <a:spcPts val="2950"/>
              </a:lnSpc>
              <a:buNone/>
            </a:pPr>
            <a:r>
              <a:rPr lang="en-US" sz="1850" dirty="0">
                <a:solidFill>
                  <a:srgbClr val="D9E1FF"/>
                </a:solidFill>
                <a:latin typeface="Syne Light" pitchFamily="34" charset="0"/>
                <a:ea typeface="Syne Light" pitchFamily="34" charset="-122"/>
                <a:cs typeface="Syne Light" pitchFamily="34" charset="-120"/>
              </a:rPr>
              <a:t>04</a:t>
            </a:r>
            <a:endParaRPr lang="en-US" sz="1850" dirty="0"/>
          </a:p>
        </p:txBody>
      </p:sp>
      <p:sp>
        <p:nvSpPr>
          <p:cNvPr id="17" name="Shape 15"/>
          <p:cNvSpPr/>
          <p:nvPr/>
        </p:nvSpPr>
        <p:spPr>
          <a:xfrm>
            <a:off x="828556" y="5786318"/>
            <a:ext cx="6368177" cy="30480"/>
          </a:xfrm>
          <a:prstGeom prst="rect">
            <a:avLst/>
          </a:prstGeom>
          <a:solidFill>
            <a:srgbClr val="8061FF"/>
          </a:solidFill>
          <a:ln/>
        </p:spPr>
      </p:sp>
      <p:sp>
        <p:nvSpPr>
          <p:cNvPr id="18" name="Text 16"/>
          <p:cNvSpPr/>
          <p:nvPr/>
        </p:nvSpPr>
        <p:spPr>
          <a:xfrm>
            <a:off x="828556" y="5965627"/>
            <a:ext cx="2785229" cy="348020"/>
          </a:xfrm>
          <a:prstGeom prst="rect">
            <a:avLst/>
          </a:prstGeom>
          <a:noFill/>
          <a:ln/>
        </p:spPr>
        <p:txBody>
          <a:bodyPr wrap="none" lIns="0" tIns="0" rIns="0" bIns="0" rtlCol="0" anchor="t"/>
          <a:lstStyle/>
          <a:p>
            <a:pPr marL="0" indent="0" algn="l">
              <a:lnSpc>
                <a:spcPts val="2700"/>
              </a:lnSpc>
              <a:buNone/>
            </a:pPr>
            <a:r>
              <a:rPr lang="en-US" sz="2150" b="1" dirty="0">
                <a:solidFill>
                  <a:srgbClr val="D9E1FF"/>
                </a:solidFill>
                <a:latin typeface="Syne Bold" pitchFamily="34" charset="0"/>
                <a:ea typeface="Syne Bold" pitchFamily="34" charset="-122"/>
                <a:cs typeface="Syne Bold" pitchFamily="34" charset="-120"/>
              </a:rPr>
              <a:t>Model Training</a:t>
            </a:r>
            <a:endParaRPr lang="en-US" sz="2150" dirty="0"/>
          </a:p>
        </p:txBody>
      </p:sp>
      <p:sp>
        <p:nvSpPr>
          <p:cNvPr id="19" name="Text 17"/>
          <p:cNvSpPr/>
          <p:nvPr/>
        </p:nvSpPr>
        <p:spPr>
          <a:xfrm>
            <a:off x="828556" y="6455688"/>
            <a:ext cx="6368177" cy="757238"/>
          </a:xfrm>
          <a:prstGeom prst="rect">
            <a:avLst/>
          </a:prstGeom>
          <a:noFill/>
          <a:ln/>
        </p:spPr>
        <p:txBody>
          <a:bodyPr wrap="square" lIns="0" tIns="0" rIns="0" bIns="0" rtlCol="0" anchor="t"/>
          <a:lstStyle/>
          <a:p>
            <a:pPr marL="0" indent="0" algn="l">
              <a:lnSpc>
                <a:spcPts val="2950"/>
              </a:lnSpc>
              <a:buNone/>
            </a:pPr>
            <a:r>
              <a:rPr lang="en-US" sz="1850" dirty="0">
                <a:solidFill>
                  <a:srgbClr val="D9E1FF"/>
                </a:solidFill>
                <a:latin typeface="Arimo" pitchFamily="34" charset="0"/>
                <a:ea typeface="Arimo" pitchFamily="34" charset="-122"/>
                <a:cs typeface="Arimo" pitchFamily="34" charset="-120"/>
              </a:rPr>
              <a:t>Trained various models: Logistic Regression, Naive Bayes, and Support Vector Machine (SVM).</a:t>
            </a:r>
            <a:endParaRPr lang="en-US" sz="1850" dirty="0"/>
          </a:p>
        </p:txBody>
      </p:sp>
      <p:sp>
        <p:nvSpPr>
          <p:cNvPr id="20" name="Text 18"/>
          <p:cNvSpPr/>
          <p:nvPr/>
        </p:nvSpPr>
        <p:spPr>
          <a:xfrm>
            <a:off x="7433429" y="5414486"/>
            <a:ext cx="236696" cy="295870"/>
          </a:xfrm>
          <a:prstGeom prst="rect">
            <a:avLst/>
          </a:prstGeom>
          <a:noFill/>
          <a:ln/>
        </p:spPr>
        <p:txBody>
          <a:bodyPr wrap="none" lIns="0" tIns="0" rIns="0" bIns="0" rtlCol="0" anchor="t"/>
          <a:lstStyle/>
          <a:p>
            <a:pPr marL="0" indent="0" algn="l">
              <a:lnSpc>
                <a:spcPts val="2950"/>
              </a:lnSpc>
              <a:buNone/>
            </a:pPr>
            <a:r>
              <a:rPr lang="en-US" sz="1850" dirty="0">
                <a:solidFill>
                  <a:srgbClr val="D9E1FF"/>
                </a:solidFill>
                <a:latin typeface="Syne Light" pitchFamily="34" charset="0"/>
                <a:ea typeface="Syne Light" pitchFamily="34" charset="-122"/>
                <a:cs typeface="Syne Light" pitchFamily="34" charset="-120"/>
              </a:rPr>
              <a:t>05</a:t>
            </a:r>
            <a:endParaRPr lang="en-US" sz="1850" dirty="0"/>
          </a:p>
        </p:txBody>
      </p:sp>
      <p:sp>
        <p:nvSpPr>
          <p:cNvPr id="21" name="Shape 19"/>
          <p:cNvSpPr/>
          <p:nvPr/>
        </p:nvSpPr>
        <p:spPr>
          <a:xfrm>
            <a:off x="7433429" y="5786318"/>
            <a:ext cx="6368296" cy="30480"/>
          </a:xfrm>
          <a:prstGeom prst="rect">
            <a:avLst/>
          </a:prstGeom>
          <a:solidFill>
            <a:srgbClr val="8061FF"/>
          </a:solidFill>
          <a:ln/>
        </p:spPr>
      </p:sp>
      <p:sp>
        <p:nvSpPr>
          <p:cNvPr id="22" name="Text 20"/>
          <p:cNvSpPr/>
          <p:nvPr/>
        </p:nvSpPr>
        <p:spPr>
          <a:xfrm>
            <a:off x="7433429" y="5965627"/>
            <a:ext cx="3736300" cy="348020"/>
          </a:xfrm>
          <a:prstGeom prst="rect">
            <a:avLst/>
          </a:prstGeom>
          <a:noFill/>
          <a:ln/>
        </p:spPr>
        <p:txBody>
          <a:bodyPr wrap="none" lIns="0" tIns="0" rIns="0" bIns="0" rtlCol="0" anchor="t"/>
          <a:lstStyle/>
          <a:p>
            <a:pPr marL="0" indent="0" algn="l">
              <a:lnSpc>
                <a:spcPts val="2700"/>
              </a:lnSpc>
              <a:buNone/>
            </a:pPr>
            <a:r>
              <a:rPr lang="en-US" sz="2150" b="1" dirty="0">
                <a:solidFill>
                  <a:srgbClr val="D9E1FF"/>
                </a:solidFill>
                <a:latin typeface="Syne Bold" pitchFamily="34" charset="0"/>
                <a:ea typeface="Syne Bold" pitchFamily="34" charset="-122"/>
                <a:cs typeface="Syne Bold" pitchFamily="34" charset="-120"/>
              </a:rPr>
              <a:t>Performance Evaluation</a:t>
            </a:r>
            <a:endParaRPr lang="en-US" sz="2150" dirty="0"/>
          </a:p>
        </p:txBody>
      </p:sp>
      <p:sp>
        <p:nvSpPr>
          <p:cNvPr id="23" name="Text 21"/>
          <p:cNvSpPr/>
          <p:nvPr/>
        </p:nvSpPr>
        <p:spPr>
          <a:xfrm>
            <a:off x="7433429" y="6455688"/>
            <a:ext cx="6368296" cy="757238"/>
          </a:xfrm>
          <a:prstGeom prst="rect">
            <a:avLst/>
          </a:prstGeom>
          <a:noFill/>
          <a:ln/>
        </p:spPr>
        <p:txBody>
          <a:bodyPr wrap="square" lIns="0" tIns="0" rIns="0" bIns="0" rtlCol="0" anchor="t"/>
          <a:lstStyle/>
          <a:p>
            <a:pPr marL="0" indent="0" algn="l">
              <a:lnSpc>
                <a:spcPts val="2950"/>
              </a:lnSpc>
              <a:buNone/>
            </a:pPr>
            <a:r>
              <a:rPr lang="en-US" sz="1850" dirty="0">
                <a:solidFill>
                  <a:srgbClr val="D9E1FF"/>
                </a:solidFill>
                <a:latin typeface="Arimo" pitchFamily="34" charset="0"/>
                <a:ea typeface="Arimo" pitchFamily="34" charset="-122"/>
                <a:cs typeface="Arimo" pitchFamily="34" charset="-120"/>
              </a:rPr>
              <a:t>Assessed model accuracy using Macro F1-score and analyzed performance with Confusion Matrices.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1"/>
          <p:cNvSpPr/>
          <p:nvPr/>
        </p:nvSpPr>
        <p:spPr>
          <a:xfrm>
            <a:off x="554006" y="384052"/>
            <a:ext cx="7430452" cy="444103"/>
          </a:xfrm>
          <a:prstGeom prst="rect">
            <a:avLst/>
          </a:prstGeom>
          <a:noFill/>
          <a:ln/>
        </p:spPr>
        <p:txBody>
          <a:bodyPr wrap="none" lIns="0" tIns="0" rIns="0" bIns="0" rtlCol="0" anchor="t"/>
          <a:lstStyle/>
          <a:p>
            <a:pPr marL="0" indent="0" algn="l">
              <a:lnSpc>
                <a:spcPts val="3450"/>
              </a:lnSpc>
              <a:buNone/>
            </a:pPr>
            <a:r>
              <a:rPr lang="en-US" sz="4400" b="1" dirty="0">
                <a:solidFill>
                  <a:srgbClr val="FFFFFF"/>
                </a:solidFill>
                <a:latin typeface="Syne Bold" pitchFamily="34" charset="0"/>
                <a:ea typeface="Syne Bold" pitchFamily="34" charset="-122"/>
                <a:cs typeface="Syne Bold" pitchFamily="34" charset="-120"/>
              </a:rPr>
              <a:t>Text Preprocessing: Cleaning the Data</a:t>
            </a:r>
            <a:endParaRPr lang="en-US" sz="4400" dirty="0"/>
          </a:p>
        </p:txBody>
      </p:sp>
      <p:sp>
        <p:nvSpPr>
          <p:cNvPr id="4" name="Text 2"/>
          <p:cNvSpPr/>
          <p:nvPr/>
        </p:nvSpPr>
        <p:spPr>
          <a:xfrm>
            <a:off x="160773" y="1505750"/>
            <a:ext cx="8963130" cy="1493014"/>
          </a:xfrm>
          <a:prstGeom prst="rect">
            <a:avLst/>
          </a:prstGeom>
          <a:noFill/>
          <a:ln/>
        </p:spPr>
        <p:txBody>
          <a:bodyPr wrap="square" lIns="0" tIns="0" rIns="0" bIns="0" rtlCol="0" anchor="t"/>
          <a:lstStyle/>
          <a:p>
            <a:pPr>
              <a:lnSpc>
                <a:spcPct val="110000"/>
              </a:lnSpc>
              <a:spcBef>
                <a:spcPct val="20000"/>
              </a:spcBef>
            </a:pPr>
            <a:r>
              <a:rPr lang="en-US" sz="3000" dirty="0">
                <a:solidFill>
                  <a:schemeClr val="bg1"/>
                </a:solidFill>
              </a:rPr>
              <a:t>This process ensures that only relevant linguistic features are considered, improving model accuracy.</a:t>
            </a:r>
          </a:p>
        </p:txBody>
      </p:sp>
      <p:pic>
        <p:nvPicPr>
          <p:cNvPr id="11" name="Image 0" descr="preencoded.png"/>
          <p:cNvPicPr>
            <a:picLocks noChangeAspect="1"/>
          </p:cNvPicPr>
          <p:nvPr/>
        </p:nvPicPr>
        <p:blipFill>
          <a:blip r:embed="rId3"/>
          <a:stretch>
            <a:fillRect/>
          </a:stretch>
        </p:blipFill>
        <p:spPr>
          <a:xfrm>
            <a:off x="9821014" y="1505750"/>
            <a:ext cx="4809386" cy="6426279"/>
          </a:xfrm>
          <a:prstGeom prst="rect">
            <a:avLst/>
          </a:prstGeom>
        </p:spPr>
      </p:pic>
      <p:sp>
        <p:nvSpPr>
          <p:cNvPr id="12" name="Content Placeholder 2">
            <a:extLst>
              <a:ext uri="{FF2B5EF4-FFF2-40B4-BE49-F238E27FC236}">
                <a16:creationId xmlns:a16="http://schemas.microsoft.com/office/drawing/2014/main" id="{0F2ADACA-ED58-4184-95B9-E5A67D45C3DE}"/>
              </a:ext>
            </a:extLst>
          </p:cNvPr>
          <p:cNvSpPr txBox="1">
            <a:spLocks/>
          </p:cNvSpPr>
          <p:nvPr/>
        </p:nvSpPr>
        <p:spPr>
          <a:xfrm>
            <a:off x="160773" y="2873829"/>
            <a:ext cx="9790869" cy="516485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Font typeface="Arial" pitchFamily="34" charset="0"/>
              <a:buNone/>
            </a:pPr>
            <a:r>
              <a:rPr lang="en-US" dirty="0">
                <a:solidFill>
                  <a:schemeClr val="bg1"/>
                </a:solidFill>
              </a:rPr>
              <a:t>• Removed URLs, mentions (@user), hashtags (#tag → tag).</a:t>
            </a:r>
          </a:p>
          <a:p>
            <a:pPr marL="0" indent="0">
              <a:lnSpc>
                <a:spcPct val="120000"/>
              </a:lnSpc>
              <a:buFont typeface="Arial" pitchFamily="34" charset="0"/>
              <a:buNone/>
            </a:pPr>
            <a:r>
              <a:rPr lang="en-US" dirty="0">
                <a:solidFill>
                  <a:schemeClr val="bg1"/>
                </a:solidFill>
              </a:rPr>
              <a:t>• Converted text to lowercase and cleaned symbols.</a:t>
            </a:r>
          </a:p>
          <a:p>
            <a:pPr marL="0" indent="0">
              <a:lnSpc>
                <a:spcPct val="120000"/>
              </a:lnSpc>
              <a:buFont typeface="Arial" pitchFamily="34" charset="0"/>
              <a:buNone/>
            </a:pPr>
            <a:r>
              <a:rPr lang="en-US" dirty="0">
                <a:solidFill>
                  <a:schemeClr val="bg1"/>
                </a:solidFill>
              </a:rPr>
              <a:t>• Used NLTK for:</a:t>
            </a:r>
          </a:p>
          <a:p>
            <a:pPr marL="0" indent="0">
              <a:lnSpc>
                <a:spcPct val="120000"/>
              </a:lnSpc>
              <a:buFont typeface="Arial" pitchFamily="34" charset="0"/>
              <a:buNone/>
            </a:pPr>
            <a:r>
              <a:rPr lang="en-US" dirty="0">
                <a:solidFill>
                  <a:schemeClr val="bg1"/>
                </a:solidFill>
              </a:rPr>
              <a:t>   – Tokenization (splitting into words).</a:t>
            </a:r>
          </a:p>
          <a:p>
            <a:pPr marL="0" indent="0">
              <a:lnSpc>
                <a:spcPct val="120000"/>
              </a:lnSpc>
              <a:buFont typeface="Arial" pitchFamily="34" charset="0"/>
              <a:buNone/>
            </a:pPr>
            <a:r>
              <a:rPr lang="en-US" dirty="0">
                <a:solidFill>
                  <a:schemeClr val="bg1"/>
                </a:solidFill>
              </a:rPr>
              <a:t>   – </a:t>
            </a:r>
            <a:r>
              <a:rPr lang="en-US" dirty="0" err="1">
                <a:solidFill>
                  <a:schemeClr val="bg1"/>
                </a:solidFill>
              </a:rPr>
              <a:t>Stopword</a:t>
            </a:r>
            <a:r>
              <a:rPr lang="en-US" dirty="0">
                <a:solidFill>
                  <a:schemeClr val="bg1"/>
                </a:solidFill>
              </a:rPr>
              <a:t> removal (ignored filler words like 'the', 'is').</a:t>
            </a:r>
          </a:p>
          <a:p>
            <a:pPr marL="0" indent="0">
              <a:lnSpc>
                <a:spcPct val="120000"/>
              </a:lnSpc>
              <a:buFont typeface="Arial" pitchFamily="34" charset="0"/>
              <a:buNone/>
            </a:pPr>
            <a:r>
              <a:rPr lang="en-US" dirty="0">
                <a:solidFill>
                  <a:schemeClr val="bg1"/>
                </a:solidFill>
              </a:rPr>
              <a:t>  – Lemmatization (reduce words to base form).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1"/>
          <p:cNvSpPr/>
          <p:nvPr/>
        </p:nvSpPr>
        <p:spPr>
          <a:xfrm>
            <a:off x="2104739" y="926663"/>
            <a:ext cx="7732205" cy="444103"/>
          </a:xfrm>
          <a:prstGeom prst="rect">
            <a:avLst/>
          </a:prstGeom>
          <a:noFill/>
          <a:ln/>
        </p:spPr>
        <p:txBody>
          <a:bodyPr wrap="none" lIns="0" tIns="0" rIns="0" bIns="0" rtlCol="0" anchor="t"/>
          <a:lstStyle/>
          <a:p>
            <a:pPr marL="0" indent="0" algn="ctr">
              <a:lnSpc>
                <a:spcPts val="3450"/>
              </a:lnSpc>
              <a:buNone/>
            </a:pPr>
            <a:r>
              <a:rPr lang="en-US" sz="4400" b="1" dirty="0">
                <a:solidFill>
                  <a:srgbClr val="000000"/>
                </a:solidFill>
                <a:latin typeface="Syne Bold" pitchFamily="34" charset="0"/>
                <a:ea typeface="Syne Bold" pitchFamily="34" charset="-122"/>
                <a:cs typeface="Syne Bold" pitchFamily="34" charset="-120"/>
              </a:rPr>
              <a:t>Model Results (Validation)</a:t>
            </a:r>
            <a:endParaRPr lang="en-US" sz="4400" dirty="0"/>
          </a:p>
        </p:txBody>
      </p:sp>
      <p:pic>
        <p:nvPicPr>
          <p:cNvPr id="4" name="Image 0" descr="preencoded.png"/>
          <p:cNvPicPr>
            <a:picLocks noChangeAspect="1"/>
          </p:cNvPicPr>
          <p:nvPr/>
        </p:nvPicPr>
        <p:blipFill>
          <a:blip r:embed="rId3"/>
          <a:stretch>
            <a:fillRect/>
          </a:stretch>
        </p:blipFill>
        <p:spPr>
          <a:xfrm>
            <a:off x="262604" y="1596185"/>
            <a:ext cx="5043607" cy="6426279"/>
          </a:xfrm>
          <a:prstGeom prst="rect">
            <a:avLst/>
          </a:prstGeom>
        </p:spPr>
      </p:pic>
      <p:sp>
        <p:nvSpPr>
          <p:cNvPr id="10" name="Content Placeholder 2">
            <a:extLst>
              <a:ext uri="{FF2B5EF4-FFF2-40B4-BE49-F238E27FC236}">
                <a16:creationId xmlns:a16="http://schemas.microsoft.com/office/drawing/2014/main" id="{0BC4A93E-43B2-4FF4-9A1C-7FC40AAC56B8}"/>
              </a:ext>
            </a:extLst>
          </p:cNvPr>
          <p:cNvSpPr txBox="1">
            <a:spLocks/>
          </p:cNvSpPr>
          <p:nvPr/>
        </p:nvSpPr>
        <p:spPr>
          <a:xfrm>
            <a:off x="6275196" y="1977640"/>
            <a:ext cx="7732206" cy="566336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 Logistic Regression and Naive Bayes performed well for binary.</a:t>
            </a:r>
          </a:p>
          <a:p>
            <a:pPr marL="0" indent="0">
              <a:buFont typeface="Arial" pitchFamily="34" charset="0"/>
              <a:buNone/>
            </a:pPr>
            <a:r>
              <a:rPr lang="en-US" dirty="0"/>
              <a:t>• Linear SVM (Support Vector Machine) worked best for multiclass.</a:t>
            </a:r>
          </a:p>
          <a:p>
            <a:pPr marL="0" indent="0">
              <a:buFont typeface="Arial" pitchFamily="34" charset="0"/>
              <a:buNone/>
            </a:pPr>
            <a:r>
              <a:rPr lang="en-US" dirty="0"/>
              <a:t>• Macro F1-score chosen to give equal weight to all classes.</a:t>
            </a:r>
          </a:p>
          <a:p>
            <a:pPr marL="0" indent="0">
              <a:buFont typeface="Arial" pitchFamily="34" charset="0"/>
              <a:buNone/>
            </a:pPr>
            <a:r>
              <a:rPr lang="en-US" dirty="0"/>
              <a:t>• Confusion matrix showed most errors between Neutral and Positive.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1"/>
          <p:cNvSpPr/>
          <p:nvPr/>
        </p:nvSpPr>
        <p:spPr>
          <a:xfrm>
            <a:off x="837724" y="1537573"/>
            <a:ext cx="10940177" cy="598408"/>
          </a:xfrm>
          <a:prstGeom prst="rect">
            <a:avLst/>
          </a:prstGeom>
          <a:noFill/>
          <a:ln/>
        </p:spPr>
        <p:txBody>
          <a:bodyPr wrap="none" lIns="0" tIns="0" rIns="0" bIns="0" rtlCol="0" anchor="t"/>
          <a:lstStyle/>
          <a:p>
            <a:pPr marL="0" indent="0" algn="l">
              <a:lnSpc>
                <a:spcPts val="4700"/>
              </a:lnSpc>
              <a:buNone/>
            </a:pPr>
            <a:r>
              <a:rPr lang="en-US" sz="3750" b="1" dirty="0">
                <a:solidFill>
                  <a:srgbClr val="FFFFFF"/>
                </a:solidFill>
                <a:latin typeface="Syne Bold" pitchFamily="34" charset="0"/>
                <a:ea typeface="Syne Bold" pitchFamily="34" charset="-122"/>
                <a:cs typeface="Syne Bold" pitchFamily="34" charset="-120"/>
              </a:rPr>
              <a:t>Business Insights from Sentiment Analysis</a:t>
            </a:r>
            <a:endParaRPr lang="en-US" sz="3750" dirty="0"/>
          </a:p>
        </p:txBody>
      </p:sp>
      <p:sp>
        <p:nvSpPr>
          <p:cNvPr id="4" name="Shape 2"/>
          <p:cNvSpPr/>
          <p:nvPr/>
        </p:nvSpPr>
        <p:spPr>
          <a:xfrm>
            <a:off x="837724" y="2746296"/>
            <a:ext cx="6375797" cy="2132648"/>
          </a:xfrm>
          <a:prstGeom prst="roundRect">
            <a:avLst>
              <a:gd name="adj" fmla="val 5145"/>
            </a:avLst>
          </a:prstGeom>
          <a:solidFill>
            <a:srgbClr val="0C0A33"/>
          </a:solidFill>
          <a:ln/>
        </p:spPr>
      </p:sp>
      <p:sp>
        <p:nvSpPr>
          <p:cNvPr id="5" name="Shape 3"/>
          <p:cNvSpPr/>
          <p:nvPr/>
        </p:nvSpPr>
        <p:spPr>
          <a:xfrm>
            <a:off x="837724" y="2723436"/>
            <a:ext cx="6375797" cy="91440"/>
          </a:xfrm>
          <a:prstGeom prst="roundRect">
            <a:avLst>
              <a:gd name="adj" fmla="val 33378"/>
            </a:avLst>
          </a:prstGeom>
          <a:solidFill>
            <a:srgbClr val="8061FF"/>
          </a:solidFill>
          <a:ln/>
        </p:spPr>
      </p:sp>
      <p:sp>
        <p:nvSpPr>
          <p:cNvPr id="6" name="Shape 4"/>
          <p:cNvSpPr/>
          <p:nvPr/>
        </p:nvSpPr>
        <p:spPr>
          <a:xfrm>
            <a:off x="3720465" y="2441138"/>
            <a:ext cx="610314" cy="610314"/>
          </a:xfrm>
          <a:prstGeom prst="roundRect">
            <a:avLst>
              <a:gd name="adj" fmla="val 149825"/>
            </a:avLst>
          </a:prstGeom>
          <a:solidFill>
            <a:srgbClr val="8061FF"/>
          </a:solidFill>
          <a:ln/>
        </p:spPr>
      </p:sp>
      <p:pic>
        <p:nvPicPr>
          <p:cNvPr id="7" name="Image 0" descr="preencoded.png"/>
          <p:cNvPicPr>
            <a:picLocks noChangeAspect="1"/>
          </p:cNvPicPr>
          <p:nvPr/>
        </p:nvPicPr>
        <p:blipFill>
          <a:blip r:embed="rId3"/>
          <a:stretch>
            <a:fillRect/>
          </a:stretch>
        </p:blipFill>
        <p:spPr>
          <a:xfrm>
            <a:off x="3903583" y="2593658"/>
            <a:ext cx="244078" cy="305157"/>
          </a:xfrm>
          <a:prstGeom prst="rect">
            <a:avLst/>
          </a:prstGeom>
        </p:spPr>
      </p:pic>
      <p:sp>
        <p:nvSpPr>
          <p:cNvPr id="8" name="Text 5"/>
          <p:cNvSpPr/>
          <p:nvPr/>
        </p:nvSpPr>
        <p:spPr>
          <a:xfrm>
            <a:off x="1063943" y="3254931"/>
            <a:ext cx="2666286" cy="299204"/>
          </a:xfrm>
          <a:prstGeom prst="rect">
            <a:avLst/>
          </a:prstGeom>
          <a:noFill/>
          <a:ln/>
        </p:spPr>
        <p:txBody>
          <a:bodyPr wrap="none" lIns="0" tIns="0" rIns="0" bIns="0" rtlCol="0" anchor="t"/>
          <a:lstStyle/>
          <a:p>
            <a:pPr marL="0" indent="0" algn="l">
              <a:lnSpc>
                <a:spcPts val="2350"/>
              </a:lnSpc>
              <a:buNone/>
            </a:pPr>
            <a:r>
              <a:rPr lang="en-US" sz="1850" b="1" dirty="0">
                <a:solidFill>
                  <a:srgbClr val="D9E1FF"/>
                </a:solidFill>
                <a:latin typeface="Syne Bold" pitchFamily="34" charset="0"/>
                <a:ea typeface="Syne Bold" pitchFamily="34" charset="-122"/>
                <a:cs typeface="Syne Bold" pitchFamily="34" charset="-120"/>
              </a:rPr>
              <a:t>Balanced Feedback</a:t>
            </a:r>
            <a:endParaRPr lang="en-US" sz="1850" dirty="0"/>
          </a:p>
        </p:txBody>
      </p:sp>
      <p:sp>
        <p:nvSpPr>
          <p:cNvPr id="9" name="Text 6"/>
          <p:cNvSpPr/>
          <p:nvPr/>
        </p:nvSpPr>
        <p:spPr>
          <a:xfrm>
            <a:off x="1063943" y="3676174"/>
            <a:ext cx="5923359" cy="651034"/>
          </a:xfrm>
          <a:prstGeom prst="rect">
            <a:avLst/>
          </a:prstGeom>
          <a:noFill/>
          <a:ln/>
        </p:spPr>
        <p:txBody>
          <a:bodyPr wrap="square" lIns="0" tIns="0" rIns="0" bIns="0" rtlCol="0" anchor="t"/>
          <a:lstStyle/>
          <a:p>
            <a:pPr marL="0" indent="0" algn="l">
              <a:lnSpc>
                <a:spcPts val="2550"/>
              </a:lnSpc>
              <a:buNone/>
            </a:pPr>
            <a:r>
              <a:rPr lang="en-US" sz="1600" dirty="0">
                <a:solidFill>
                  <a:srgbClr val="D9E1FF"/>
                </a:solidFill>
                <a:latin typeface="Arimo" pitchFamily="34" charset="0"/>
                <a:ea typeface="Arimo" pitchFamily="34" charset="-122"/>
                <a:cs typeface="Arimo" pitchFamily="34" charset="-120"/>
              </a:rPr>
              <a:t>Both Apple and Google consistently receive a mix of positive and negative feedback across their product lines.</a:t>
            </a:r>
            <a:endParaRPr lang="en-US" sz="1600" dirty="0"/>
          </a:p>
        </p:txBody>
      </p:sp>
      <p:sp>
        <p:nvSpPr>
          <p:cNvPr id="10" name="Shape 7"/>
          <p:cNvSpPr/>
          <p:nvPr/>
        </p:nvSpPr>
        <p:spPr>
          <a:xfrm>
            <a:off x="7416879" y="2746296"/>
            <a:ext cx="6375797" cy="2132648"/>
          </a:xfrm>
          <a:prstGeom prst="roundRect">
            <a:avLst>
              <a:gd name="adj" fmla="val 5145"/>
            </a:avLst>
          </a:prstGeom>
          <a:solidFill>
            <a:srgbClr val="0C0A33"/>
          </a:solidFill>
          <a:ln/>
        </p:spPr>
      </p:sp>
      <p:sp>
        <p:nvSpPr>
          <p:cNvPr id="11" name="Shape 8"/>
          <p:cNvSpPr/>
          <p:nvPr/>
        </p:nvSpPr>
        <p:spPr>
          <a:xfrm>
            <a:off x="7416879" y="2723436"/>
            <a:ext cx="6375797" cy="91440"/>
          </a:xfrm>
          <a:prstGeom prst="roundRect">
            <a:avLst>
              <a:gd name="adj" fmla="val 33378"/>
            </a:avLst>
          </a:prstGeom>
          <a:solidFill>
            <a:srgbClr val="8061FF"/>
          </a:solidFill>
          <a:ln/>
        </p:spPr>
      </p:sp>
      <p:sp>
        <p:nvSpPr>
          <p:cNvPr id="12" name="Shape 9"/>
          <p:cNvSpPr/>
          <p:nvPr/>
        </p:nvSpPr>
        <p:spPr>
          <a:xfrm>
            <a:off x="10299621" y="2441138"/>
            <a:ext cx="610314" cy="610314"/>
          </a:xfrm>
          <a:prstGeom prst="roundRect">
            <a:avLst>
              <a:gd name="adj" fmla="val 149825"/>
            </a:avLst>
          </a:prstGeom>
          <a:solidFill>
            <a:srgbClr val="8061FF"/>
          </a:solidFill>
          <a:ln/>
        </p:spPr>
      </p:sp>
      <p:pic>
        <p:nvPicPr>
          <p:cNvPr id="13" name="Image 1" descr="preencoded.png"/>
          <p:cNvPicPr>
            <a:picLocks noChangeAspect="1"/>
          </p:cNvPicPr>
          <p:nvPr/>
        </p:nvPicPr>
        <p:blipFill>
          <a:blip r:embed="rId4"/>
          <a:stretch>
            <a:fillRect/>
          </a:stretch>
        </p:blipFill>
        <p:spPr>
          <a:xfrm>
            <a:off x="10482739" y="2593658"/>
            <a:ext cx="244078" cy="305157"/>
          </a:xfrm>
          <a:prstGeom prst="rect">
            <a:avLst/>
          </a:prstGeom>
        </p:spPr>
      </p:pic>
      <p:sp>
        <p:nvSpPr>
          <p:cNvPr id="14" name="Text 10"/>
          <p:cNvSpPr/>
          <p:nvPr/>
        </p:nvSpPr>
        <p:spPr>
          <a:xfrm>
            <a:off x="7643098" y="3254931"/>
            <a:ext cx="2760583" cy="299204"/>
          </a:xfrm>
          <a:prstGeom prst="rect">
            <a:avLst/>
          </a:prstGeom>
          <a:noFill/>
          <a:ln/>
        </p:spPr>
        <p:txBody>
          <a:bodyPr wrap="none" lIns="0" tIns="0" rIns="0" bIns="0" rtlCol="0" anchor="t"/>
          <a:lstStyle/>
          <a:p>
            <a:pPr marL="0" indent="0" algn="l">
              <a:lnSpc>
                <a:spcPts val="2350"/>
              </a:lnSpc>
              <a:buNone/>
            </a:pPr>
            <a:r>
              <a:rPr lang="en-US" sz="1850" b="1" dirty="0">
                <a:solidFill>
                  <a:srgbClr val="D9E1FF"/>
                </a:solidFill>
                <a:latin typeface="Syne Bold" pitchFamily="34" charset="0"/>
                <a:ea typeface="Syne Bold" pitchFamily="34" charset="-122"/>
                <a:cs typeface="Syne Bold" pitchFamily="34" charset="-120"/>
              </a:rPr>
              <a:t>Early Issue Detection</a:t>
            </a:r>
            <a:endParaRPr lang="en-US" sz="1850" dirty="0"/>
          </a:p>
        </p:txBody>
      </p:sp>
      <p:sp>
        <p:nvSpPr>
          <p:cNvPr id="15" name="Text 11"/>
          <p:cNvSpPr/>
          <p:nvPr/>
        </p:nvSpPr>
        <p:spPr>
          <a:xfrm>
            <a:off x="7643098" y="3676174"/>
            <a:ext cx="5923359" cy="976551"/>
          </a:xfrm>
          <a:prstGeom prst="rect">
            <a:avLst/>
          </a:prstGeom>
          <a:noFill/>
          <a:ln/>
        </p:spPr>
        <p:txBody>
          <a:bodyPr wrap="square" lIns="0" tIns="0" rIns="0" bIns="0" rtlCol="0" anchor="t"/>
          <a:lstStyle/>
          <a:p>
            <a:pPr marL="0" indent="0" algn="l">
              <a:lnSpc>
                <a:spcPts val="2550"/>
              </a:lnSpc>
              <a:buNone/>
            </a:pPr>
            <a:r>
              <a:rPr lang="en-US" sz="1600" dirty="0">
                <a:solidFill>
                  <a:srgbClr val="D9E1FF"/>
                </a:solidFill>
                <a:latin typeface="Arimo" pitchFamily="34" charset="0"/>
                <a:ea typeface="Arimo" pitchFamily="34" charset="-122"/>
                <a:cs typeface="Arimo" pitchFamily="34" charset="-120"/>
              </a:rPr>
              <a:t>The model effectively identifies spikes in negative tweets, serving as an early warning system for potential product or service issues.</a:t>
            </a:r>
            <a:endParaRPr lang="en-US" sz="1600" dirty="0"/>
          </a:p>
        </p:txBody>
      </p:sp>
      <p:sp>
        <p:nvSpPr>
          <p:cNvPr id="16" name="Shape 12"/>
          <p:cNvSpPr/>
          <p:nvPr/>
        </p:nvSpPr>
        <p:spPr>
          <a:xfrm>
            <a:off x="837724" y="5387459"/>
            <a:ext cx="6375797" cy="1807131"/>
          </a:xfrm>
          <a:prstGeom prst="roundRect">
            <a:avLst>
              <a:gd name="adj" fmla="val 6072"/>
            </a:avLst>
          </a:prstGeom>
          <a:solidFill>
            <a:srgbClr val="0C0A33"/>
          </a:solidFill>
          <a:ln/>
        </p:spPr>
      </p:sp>
      <p:sp>
        <p:nvSpPr>
          <p:cNvPr id="17" name="Shape 13"/>
          <p:cNvSpPr/>
          <p:nvPr/>
        </p:nvSpPr>
        <p:spPr>
          <a:xfrm>
            <a:off x="837724" y="5364599"/>
            <a:ext cx="6375797" cy="91440"/>
          </a:xfrm>
          <a:prstGeom prst="roundRect">
            <a:avLst>
              <a:gd name="adj" fmla="val 33378"/>
            </a:avLst>
          </a:prstGeom>
          <a:solidFill>
            <a:srgbClr val="8061FF"/>
          </a:solidFill>
          <a:ln/>
        </p:spPr>
      </p:sp>
      <p:sp>
        <p:nvSpPr>
          <p:cNvPr id="18" name="Shape 14"/>
          <p:cNvSpPr/>
          <p:nvPr/>
        </p:nvSpPr>
        <p:spPr>
          <a:xfrm>
            <a:off x="3720465" y="5082302"/>
            <a:ext cx="610314" cy="610314"/>
          </a:xfrm>
          <a:prstGeom prst="roundRect">
            <a:avLst>
              <a:gd name="adj" fmla="val 149825"/>
            </a:avLst>
          </a:prstGeom>
          <a:solidFill>
            <a:srgbClr val="8061FF"/>
          </a:solidFill>
          <a:ln/>
        </p:spPr>
      </p:sp>
      <p:pic>
        <p:nvPicPr>
          <p:cNvPr id="19" name="Image 2" descr="preencoded.png"/>
          <p:cNvPicPr>
            <a:picLocks noChangeAspect="1"/>
          </p:cNvPicPr>
          <p:nvPr/>
        </p:nvPicPr>
        <p:blipFill>
          <a:blip r:embed="rId5"/>
          <a:stretch>
            <a:fillRect/>
          </a:stretch>
        </p:blipFill>
        <p:spPr>
          <a:xfrm>
            <a:off x="3903583" y="5234821"/>
            <a:ext cx="244078" cy="305157"/>
          </a:xfrm>
          <a:prstGeom prst="rect">
            <a:avLst/>
          </a:prstGeom>
        </p:spPr>
      </p:pic>
      <p:sp>
        <p:nvSpPr>
          <p:cNvPr id="20" name="Text 15"/>
          <p:cNvSpPr/>
          <p:nvPr/>
        </p:nvSpPr>
        <p:spPr>
          <a:xfrm>
            <a:off x="1063943" y="5896094"/>
            <a:ext cx="3413403" cy="299204"/>
          </a:xfrm>
          <a:prstGeom prst="rect">
            <a:avLst/>
          </a:prstGeom>
          <a:noFill/>
          <a:ln/>
        </p:spPr>
        <p:txBody>
          <a:bodyPr wrap="none" lIns="0" tIns="0" rIns="0" bIns="0" rtlCol="0" anchor="t"/>
          <a:lstStyle/>
          <a:p>
            <a:pPr marL="0" indent="0" algn="l">
              <a:lnSpc>
                <a:spcPts val="2350"/>
              </a:lnSpc>
              <a:buNone/>
            </a:pPr>
            <a:r>
              <a:rPr lang="en-US" sz="1850" b="1" dirty="0">
                <a:solidFill>
                  <a:srgbClr val="D9E1FF"/>
                </a:solidFill>
                <a:latin typeface="Syne Bold" pitchFamily="34" charset="0"/>
                <a:ea typeface="Syne Bold" pitchFamily="34" charset="-122"/>
                <a:cs typeface="Syne Bold" pitchFamily="34" charset="-120"/>
              </a:rPr>
              <a:t>Positive Sentiment Drivers</a:t>
            </a:r>
            <a:endParaRPr lang="en-US" sz="1850" dirty="0"/>
          </a:p>
        </p:txBody>
      </p:sp>
      <p:sp>
        <p:nvSpPr>
          <p:cNvPr id="21" name="Text 16"/>
          <p:cNvSpPr/>
          <p:nvPr/>
        </p:nvSpPr>
        <p:spPr>
          <a:xfrm>
            <a:off x="1063943" y="6317337"/>
            <a:ext cx="5923359" cy="651034"/>
          </a:xfrm>
          <a:prstGeom prst="rect">
            <a:avLst/>
          </a:prstGeom>
          <a:noFill/>
          <a:ln/>
        </p:spPr>
        <p:txBody>
          <a:bodyPr wrap="square" lIns="0" tIns="0" rIns="0" bIns="0" rtlCol="0" anchor="t"/>
          <a:lstStyle/>
          <a:p>
            <a:pPr marL="0" indent="0" algn="l">
              <a:lnSpc>
                <a:spcPts val="2550"/>
              </a:lnSpc>
              <a:buNone/>
            </a:pPr>
            <a:r>
              <a:rPr lang="en-US" sz="1600" dirty="0">
                <a:solidFill>
                  <a:srgbClr val="D9E1FF"/>
                </a:solidFill>
                <a:latin typeface="Arimo" pitchFamily="34" charset="0"/>
                <a:ea typeface="Arimo" pitchFamily="34" charset="-122"/>
                <a:cs typeface="Arimo" pitchFamily="34" charset="-120"/>
              </a:rPr>
              <a:t>Commonly, positive words relate to product features like "camera," "design," and "apps," indicating successful areas.</a:t>
            </a:r>
            <a:endParaRPr lang="en-US" sz="1600" dirty="0"/>
          </a:p>
        </p:txBody>
      </p:sp>
      <p:sp>
        <p:nvSpPr>
          <p:cNvPr id="22" name="Shape 17"/>
          <p:cNvSpPr/>
          <p:nvPr/>
        </p:nvSpPr>
        <p:spPr>
          <a:xfrm>
            <a:off x="7416879" y="5387459"/>
            <a:ext cx="6375797" cy="1807131"/>
          </a:xfrm>
          <a:prstGeom prst="roundRect">
            <a:avLst>
              <a:gd name="adj" fmla="val 6072"/>
            </a:avLst>
          </a:prstGeom>
          <a:solidFill>
            <a:srgbClr val="0C0A33"/>
          </a:solidFill>
          <a:ln/>
        </p:spPr>
      </p:sp>
      <p:sp>
        <p:nvSpPr>
          <p:cNvPr id="23" name="Shape 18"/>
          <p:cNvSpPr/>
          <p:nvPr/>
        </p:nvSpPr>
        <p:spPr>
          <a:xfrm>
            <a:off x="7416879" y="5364599"/>
            <a:ext cx="6375797" cy="91440"/>
          </a:xfrm>
          <a:prstGeom prst="roundRect">
            <a:avLst>
              <a:gd name="adj" fmla="val 33378"/>
            </a:avLst>
          </a:prstGeom>
          <a:solidFill>
            <a:srgbClr val="8061FF"/>
          </a:solidFill>
          <a:ln/>
        </p:spPr>
      </p:sp>
      <p:sp>
        <p:nvSpPr>
          <p:cNvPr id="24" name="Shape 19"/>
          <p:cNvSpPr/>
          <p:nvPr/>
        </p:nvSpPr>
        <p:spPr>
          <a:xfrm>
            <a:off x="10299621" y="5082302"/>
            <a:ext cx="610314" cy="610314"/>
          </a:xfrm>
          <a:prstGeom prst="roundRect">
            <a:avLst>
              <a:gd name="adj" fmla="val 149825"/>
            </a:avLst>
          </a:prstGeom>
          <a:solidFill>
            <a:srgbClr val="8061FF"/>
          </a:solidFill>
          <a:ln/>
        </p:spPr>
      </p:sp>
      <p:pic>
        <p:nvPicPr>
          <p:cNvPr id="25" name="Image 3" descr="preencoded.png"/>
          <p:cNvPicPr>
            <a:picLocks noChangeAspect="1"/>
          </p:cNvPicPr>
          <p:nvPr/>
        </p:nvPicPr>
        <p:blipFill>
          <a:blip r:embed="rId6"/>
          <a:stretch>
            <a:fillRect/>
          </a:stretch>
        </p:blipFill>
        <p:spPr>
          <a:xfrm>
            <a:off x="10482739" y="5234821"/>
            <a:ext cx="244078" cy="305157"/>
          </a:xfrm>
          <a:prstGeom prst="rect">
            <a:avLst/>
          </a:prstGeom>
        </p:spPr>
      </p:pic>
      <p:sp>
        <p:nvSpPr>
          <p:cNvPr id="26" name="Text 20"/>
          <p:cNvSpPr/>
          <p:nvPr/>
        </p:nvSpPr>
        <p:spPr>
          <a:xfrm>
            <a:off x="7643098" y="5896094"/>
            <a:ext cx="3571637" cy="299204"/>
          </a:xfrm>
          <a:prstGeom prst="rect">
            <a:avLst/>
          </a:prstGeom>
          <a:noFill/>
          <a:ln/>
        </p:spPr>
        <p:txBody>
          <a:bodyPr wrap="none" lIns="0" tIns="0" rIns="0" bIns="0" rtlCol="0" anchor="t"/>
          <a:lstStyle/>
          <a:p>
            <a:pPr marL="0" indent="0" algn="l">
              <a:lnSpc>
                <a:spcPts val="2350"/>
              </a:lnSpc>
              <a:buNone/>
            </a:pPr>
            <a:r>
              <a:rPr lang="en-US" sz="1850" b="1" dirty="0">
                <a:solidFill>
                  <a:srgbClr val="D9E1FF"/>
                </a:solidFill>
                <a:latin typeface="Syne Bold" pitchFamily="34" charset="0"/>
                <a:ea typeface="Syne Bold" pitchFamily="34" charset="-122"/>
                <a:cs typeface="Syne Bold" pitchFamily="34" charset="-120"/>
              </a:rPr>
              <a:t>Negative Sentiment Drivers</a:t>
            </a:r>
            <a:endParaRPr lang="en-US" sz="1850" dirty="0"/>
          </a:p>
        </p:txBody>
      </p:sp>
      <p:sp>
        <p:nvSpPr>
          <p:cNvPr id="27" name="Text 21"/>
          <p:cNvSpPr/>
          <p:nvPr/>
        </p:nvSpPr>
        <p:spPr>
          <a:xfrm>
            <a:off x="7643098" y="6317337"/>
            <a:ext cx="5923359" cy="651034"/>
          </a:xfrm>
          <a:prstGeom prst="rect">
            <a:avLst/>
          </a:prstGeom>
          <a:noFill/>
          <a:ln/>
        </p:spPr>
        <p:txBody>
          <a:bodyPr wrap="square" lIns="0" tIns="0" rIns="0" bIns="0" rtlCol="0" anchor="t"/>
          <a:lstStyle/>
          <a:p>
            <a:pPr marL="0" indent="0" algn="l">
              <a:lnSpc>
                <a:spcPts val="2550"/>
              </a:lnSpc>
              <a:buNone/>
            </a:pPr>
            <a:r>
              <a:rPr lang="en-US" sz="1600" dirty="0">
                <a:solidFill>
                  <a:srgbClr val="D9E1FF"/>
                </a:solidFill>
                <a:latin typeface="Arimo" pitchFamily="34" charset="0"/>
                <a:ea typeface="Arimo" pitchFamily="34" charset="-122"/>
                <a:cs typeface="Arimo" pitchFamily="34" charset="-120"/>
              </a:rPr>
              <a:t>Conversely, negative words frequently mention "battery life," "software updates," and "bugs," highlighting pain points for users.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1"/>
          <p:cNvSpPr/>
          <p:nvPr/>
        </p:nvSpPr>
        <p:spPr>
          <a:xfrm>
            <a:off x="2462034" y="636269"/>
            <a:ext cx="9706332" cy="563285"/>
          </a:xfrm>
          <a:prstGeom prst="rect">
            <a:avLst/>
          </a:prstGeom>
          <a:noFill/>
          <a:ln/>
        </p:spPr>
        <p:txBody>
          <a:bodyPr wrap="none" lIns="0" tIns="0" rIns="0" bIns="0" rtlCol="0" anchor="t"/>
          <a:lstStyle/>
          <a:p>
            <a:pPr marL="0" indent="0" algn="ctr">
              <a:lnSpc>
                <a:spcPts val="4400"/>
              </a:lnSpc>
              <a:buNone/>
            </a:pPr>
            <a:r>
              <a:rPr lang="en-US" sz="3500" b="1" dirty="0">
                <a:solidFill>
                  <a:srgbClr val="000000"/>
                </a:solidFill>
                <a:latin typeface="Syne Bold" pitchFamily="34" charset="0"/>
                <a:ea typeface="Syne Bold" pitchFamily="34" charset="-122"/>
                <a:cs typeface="Syne Bold" pitchFamily="34" charset="-120"/>
              </a:rPr>
              <a:t>Recommendations for Implementation</a:t>
            </a:r>
            <a:endParaRPr lang="en-US" sz="3500" dirty="0"/>
          </a:p>
        </p:txBody>
      </p:sp>
      <p:sp>
        <p:nvSpPr>
          <p:cNvPr id="4" name="Shape 2"/>
          <p:cNvSpPr/>
          <p:nvPr/>
        </p:nvSpPr>
        <p:spPr>
          <a:xfrm>
            <a:off x="281583" y="1635621"/>
            <a:ext cx="6381750" cy="2157770"/>
          </a:xfrm>
          <a:prstGeom prst="roundRect">
            <a:avLst>
              <a:gd name="adj" fmla="val 1331"/>
            </a:avLst>
          </a:prstGeom>
          <a:solidFill>
            <a:srgbClr val="2B2952"/>
          </a:solidFill>
          <a:ln/>
        </p:spPr>
      </p:sp>
      <p:sp>
        <p:nvSpPr>
          <p:cNvPr id="5" name="Shape 3"/>
          <p:cNvSpPr/>
          <p:nvPr/>
        </p:nvSpPr>
        <p:spPr>
          <a:xfrm>
            <a:off x="473036" y="1731347"/>
            <a:ext cx="574477" cy="574477"/>
          </a:xfrm>
          <a:prstGeom prst="roundRect">
            <a:avLst>
              <a:gd name="adj" fmla="val 15915495"/>
            </a:avLst>
          </a:prstGeom>
          <a:solidFill>
            <a:srgbClr val="8061FF"/>
          </a:solidFill>
          <a:ln/>
        </p:spPr>
      </p:sp>
      <p:pic>
        <p:nvPicPr>
          <p:cNvPr id="6" name="Image 0" descr="preencoded.png"/>
          <p:cNvPicPr>
            <a:picLocks noChangeAspect="1"/>
          </p:cNvPicPr>
          <p:nvPr/>
        </p:nvPicPr>
        <p:blipFill>
          <a:blip r:embed="rId3"/>
          <a:stretch>
            <a:fillRect/>
          </a:stretch>
        </p:blipFill>
        <p:spPr>
          <a:xfrm>
            <a:off x="631032" y="1856958"/>
            <a:ext cx="258485" cy="323136"/>
          </a:xfrm>
          <a:prstGeom prst="rect">
            <a:avLst/>
          </a:prstGeom>
        </p:spPr>
      </p:pic>
      <p:sp>
        <p:nvSpPr>
          <p:cNvPr id="7" name="Text 4"/>
          <p:cNvSpPr/>
          <p:nvPr/>
        </p:nvSpPr>
        <p:spPr>
          <a:xfrm>
            <a:off x="473036" y="2497276"/>
            <a:ext cx="2679978" cy="281583"/>
          </a:xfrm>
          <a:prstGeom prst="rect">
            <a:avLst/>
          </a:prstGeom>
          <a:noFill/>
          <a:ln/>
        </p:spPr>
        <p:txBody>
          <a:bodyPr wrap="none" lIns="0" tIns="0" rIns="0" bIns="0" rtlCol="0" anchor="t"/>
          <a:lstStyle/>
          <a:p>
            <a:pPr marL="0" indent="0" algn="l">
              <a:lnSpc>
                <a:spcPts val="2200"/>
              </a:lnSpc>
              <a:buNone/>
            </a:pPr>
            <a:r>
              <a:rPr lang="en-US" sz="1750" b="1" dirty="0">
                <a:solidFill>
                  <a:srgbClr val="FFFFFF"/>
                </a:solidFill>
                <a:latin typeface="Syne Bold" pitchFamily="34" charset="0"/>
                <a:ea typeface="Syne Bold" pitchFamily="34" charset="-122"/>
                <a:cs typeface="Syne Bold" pitchFamily="34" charset="-120"/>
              </a:rPr>
              <a:t>Real-Time Monitoring</a:t>
            </a:r>
            <a:endParaRPr lang="en-US" sz="1750" dirty="0"/>
          </a:p>
        </p:txBody>
      </p:sp>
      <p:sp>
        <p:nvSpPr>
          <p:cNvPr id="8" name="Text 5"/>
          <p:cNvSpPr/>
          <p:nvPr/>
        </p:nvSpPr>
        <p:spPr>
          <a:xfrm>
            <a:off x="473036" y="2893754"/>
            <a:ext cx="5998845" cy="612458"/>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Arimo" pitchFamily="34" charset="0"/>
                <a:ea typeface="Arimo" pitchFamily="34" charset="-122"/>
                <a:cs typeface="Arimo" pitchFamily="34" charset="-120"/>
              </a:rPr>
              <a:t>Deploy the sentiment model to continuously monitor Twitter sentiment as it happens, enabling immediate action.</a:t>
            </a:r>
            <a:endParaRPr lang="en-US" sz="1500" dirty="0"/>
          </a:p>
        </p:txBody>
      </p:sp>
      <p:sp>
        <p:nvSpPr>
          <p:cNvPr id="9" name="Shape 6"/>
          <p:cNvSpPr/>
          <p:nvPr/>
        </p:nvSpPr>
        <p:spPr>
          <a:xfrm>
            <a:off x="7315200" y="1635621"/>
            <a:ext cx="6381750" cy="2157770"/>
          </a:xfrm>
          <a:prstGeom prst="roundRect">
            <a:avLst>
              <a:gd name="adj" fmla="val 1331"/>
            </a:avLst>
          </a:prstGeom>
          <a:solidFill>
            <a:srgbClr val="2B2952"/>
          </a:solidFill>
          <a:ln/>
        </p:spPr>
      </p:sp>
      <p:sp>
        <p:nvSpPr>
          <p:cNvPr id="10" name="Shape 7"/>
          <p:cNvSpPr/>
          <p:nvPr/>
        </p:nvSpPr>
        <p:spPr>
          <a:xfrm>
            <a:off x="7506653" y="1827074"/>
            <a:ext cx="574477" cy="574477"/>
          </a:xfrm>
          <a:prstGeom prst="roundRect">
            <a:avLst>
              <a:gd name="adj" fmla="val 15915495"/>
            </a:avLst>
          </a:prstGeom>
          <a:solidFill>
            <a:srgbClr val="8061FF"/>
          </a:solidFill>
          <a:ln/>
        </p:spPr>
      </p:sp>
      <p:pic>
        <p:nvPicPr>
          <p:cNvPr id="11" name="Image 1" descr="preencoded.png"/>
          <p:cNvPicPr>
            <a:picLocks noChangeAspect="1"/>
          </p:cNvPicPr>
          <p:nvPr/>
        </p:nvPicPr>
        <p:blipFill>
          <a:blip r:embed="rId4"/>
          <a:stretch>
            <a:fillRect/>
          </a:stretch>
        </p:blipFill>
        <p:spPr>
          <a:xfrm>
            <a:off x="7664649" y="1952685"/>
            <a:ext cx="258485" cy="323136"/>
          </a:xfrm>
          <a:prstGeom prst="rect">
            <a:avLst/>
          </a:prstGeom>
        </p:spPr>
      </p:pic>
      <p:sp>
        <p:nvSpPr>
          <p:cNvPr id="12" name="Text 8"/>
          <p:cNvSpPr/>
          <p:nvPr/>
        </p:nvSpPr>
        <p:spPr>
          <a:xfrm>
            <a:off x="7506653" y="2593003"/>
            <a:ext cx="2835593" cy="281583"/>
          </a:xfrm>
          <a:prstGeom prst="rect">
            <a:avLst/>
          </a:prstGeom>
          <a:noFill/>
          <a:ln/>
        </p:spPr>
        <p:txBody>
          <a:bodyPr wrap="none" lIns="0" tIns="0" rIns="0" bIns="0" rtlCol="0" anchor="t"/>
          <a:lstStyle/>
          <a:p>
            <a:pPr marL="0" indent="0" algn="l">
              <a:lnSpc>
                <a:spcPts val="2200"/>
              </a:lnSpc>
              <a:buNone/>
            </a:pPr>
            <a:r>
              <a:rPr lang="en-US" sz="1750" b="1" dirty="0">
                <a:solidFill>
                  <a:srgbClr val="FFFFFF"/>
                </a:solidFill>
                <a:latin typeface="Syne Bold" pitchFamily="34" charset="0"/>
                <a:ea typeface="Syne Bold" pitchFamily="34" charset="-122"/>
                <a:cs typeface="Syne Bold" pitchFamily="34" charset="-120"/>
              </a:rPr>
              <a:t>Shareable Dashboards</a:t>
            </a:r>
            <a:endParaRPr lang="en-US" sz="1750" dirty="0"/>
          </a:p>
        </p:txBody>
      </p:sp>
      <p:sp>
        <p:nvSpPr>
          <p:cNvPr id="13" name="Text 9"/>
          <p:cNvSpPr/>
          <p:nvPr/>
        </p:nvSpPr>
        <p:spPr>
          <a:xfrm>
            <a:off x="7506653" y="2989481"/>
            <a:ext cx="5998845" cy="612458"/>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Arimo" pitchFamily="34" charset="0"/>
                <a:ea typeface="Arimo" pitchFamily="34" charset="-122"/>
                <a:cs typeface="Arimo" pitchFamily="34" charset="-120"/>
              </a:rPr>
              <a:t>Create intuitive dashboards to visualize sentiment trends for Marketing and Customer Support teams, making insights accessible.</a:t>
            </a:r>
            <a:endParaRPr lang="en-US" sz="1500" dirty="0"/>
          </a:p>
        </p:txBody>
      </p:sp>
      <p:sp>
        <p:nvSpPr>
          <p:cNvPr id="14" name="Shape 10"/>
          <p:cNvSpPr/>
          <p:nvPr/>
        </p:nvSpPr>
        <p:spPr>
          <a:xfrm>
            <a:off x="281583" y="4340483"/>
            <a:ext cx="6381750" cy="2157770"/>
          </a:xfrm>
          <a:prstGeom prst="roundRect">
            <a:avLst>
              <a:gd name="adj" fmla="val 1331"/>
            </a:avLst>
          </a:prstGeom>
          <a:solidFill>
            <a:srgbClr val="2B2952"/>
          </a:solidFill>
          <a:ln/>
        </p:spPr>
      </p:sp>
      <p:sp>
        <p:nvSpPr>
          <p:cNvPr id="15" name="Shape 11"/>
          <p:cNvSpPr/>
          <p:nvPr/>
        </p:nvSpPr>
        <p:spPr>
          <a:xfrm>
            <a:off x="473035" y="4531935"/>
            <a:ext cx="574477" cy="574477"/>
          </a:xfrm>
          <a:prstGeom prst="roundRect">
            <a:avLst>
              <a:gd name="adj" fmla="val 15915495"/>
            </a:avLst>
          </a:prstGeom>
          <a:solidFill>
            <a:srgbClr val="8061FF"/>
          </a:solidFill>
          <a:ln/>
        </p:spPr>
      </p:sp>
      <p:pic>
        <p:nvPicPr>
          <p:cNvPr id="16" name="Image 2" descr="preencoded.png"/>
          <p:cNvPicPr>
            <a:picLocks noChangeAspect="1"/>
          </p:cNvPicPr>
          <p:nvPr/>
        </p:nvPicPr>
        <p:blipFill>
          <a:blip r:embed="rId5"/>
          <a:stretch>
            <a:fillRect/>
          </a:stretch>
        </p:blipFill>
        <p:spPr>
          <a:xfrm>
            <a:off x="631031" y="4657546"/>
            <a:ext cx="258485" cy="323136"/>
          </a:xfrm>
          <a:prstGeom prst="rect">
            <a:avLst/>
          </a:prstGeom>
        </p:spPr>
      </p:pic>
      <p:sp>
        <p:nvSpPr>
          <p:cNvPr id="17" name="Text 12"/>
          <p:cNvSpPr/>
          <p:nvPr/>
        </p:nvSpPr>
        <p:spPr>
          <a:xfrm>
            <a:off x="473035" y="5297864"/>
            <a:ext cx="2252901" cy="281583"/>
          </a:xfrm>
          <a:prstGeom prst="rect">
            <a:avLst/>
          </a:prstGeom>
          <a:noFill/>
          <a:ln/>
        </p:spPr>
        <p:txBody>
          <a:bodyPr wrap="none" lIns="0" tIns="0" rIns="0" bIns="0" rtlCol="0" anchor="t"/>
          <a:lstStyle/>
          <a:p>
            <a:pPr marL="0" indent="0" algn="l">
              <a:lnSpc>
                <a:spcPts val="2200"/>
              </a:lnSpc>
              <a:buNone/>
            </a:pPr>
            <a:r>
              <a:rPr lang="en-US" sz="1750" b="1" dirty="0">
                <a:solidFill>
                  <a:srgbClr val="FFFFFF"/>
                </a:solidFill>
                <a:latin typeface="Syne Bold" pitchFamily="34" charset="0"/>
                <a:ea typeface="Syne Bold" pitchFamily="34" charset="-122"/>
                <a:cs typeface="Syne Bold" pitchFamily="34" charset="-120"/>
              </a:rPr>
              <a:t>Automated Alerts</a:t>
            </a:r>
            <a:endParaRPr lang="en-US" sz="1750" dirty="0"/>
          </a:p>
        </p:txBody>
      </p:sp>
      <p:sp>
        <p:nvSpPr>
          <p:cNvPr id="18" name="Text 13"/>
          <p:cNvSpPr/>
          <p:nvPr/>
        </p:nvSpPr>
        <p:spPr>
          <a:xfrm>
            <a:off x="473035" y="5694342"/>
            <a:ext cx="5998845" cy="612458"/>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Arimo" pitchFamily="34" charset="0"/>
                <a:ea typeface="Arimo" pitchFamily="34" charset="-122"/>
                <a:cs typeface="Arimo" pitchFamily="34" charset="-120"/>
              </a:rPr>
              <a:t>Implement automated alerts that notify relevant teams when negative sentiment spikes, allowing for rapid response to emerging issues.</a:t>
            </a:r>
            <a:endParaRPr lang="en-US" sz="1500" dirty="0"/>
          </a:p>
        </p:txBody>
      </p:sp>
      <p:sp>
        <p:nvSpPr>
          <p:cNvPr id="19" name="Shape 14"/>
          <p:cNvSpPr/>
          <p:nvPr/>
        </p:nvSpPr>
        <p:spPr>
          <a:xfrm>
            <a:off x="7315200" y="4332284"/>
            <a:ext cx="6381750" cy="2157770"/>
          </a:xfrm>
          <a:prstGeom prst="roundRect">
            <a:avLst>
              <a:gd name="adj" fmla="val 1331"/>
            </a:avLst>
          </a:prstGeom>
          <a:solidFill>
            <a:srgbClr val="2B2952"/>
          </a:solidFill>
          <a:ln/>
        </p:spPr>
      </p:sp>
      <p:sp>
        <p:nvSpPr>
          <p:cNvPr id="20" name="Shape 15"/>
          <p:cNvSpPr/>
          <p:nvPr/>
        </p:nvSpPr>
        <p:spPr>
          <a:xfrm>
            <a:off x="7506653" y="4523736"/>
            <a:ext cx="574477" cy="574477"/>
          </a:xfrm>
          <a:prstGeom prst="roundRect">
            <a:avLst>
              <a:gd name="adj" fmla="val 15915495"/>
            </a:avLst>
          </a:prstGeom>
          <a:solidFill>
            <a:srgbClr val="8061FF"/>
          </a:solidFill>
          <a:ln/>
        </p:spPr>
      </p:sp>
      <p:pic>
        <p:nvPicPr>
          <p:cNvPr id="21" name="Image 3" descr="preencoded.png"/>
          <p:cNvPicPr>
            <a:picLocks noChangeAspect="1"/>
          </p:cNvPicPr>
          <p:nvPr/>
        </p:nvPicPr>
        <p:blipFill>
          <a:blip r:embed="rId6"/>
          <a:stretch>
            <a:fillRect/>
          </a:stretch>
        </p:blipFill>
        <p:spPr>
          <a:xfrm>
            <a:off x="7664649" y="4649347"/>
            <a:ext cx="258485" cy="323136"/>
          </a:xfrm>
          <a:prstGeom prst="rect">
            <a:avLst/>
          </a:prstGeom>
        </p:spPr>
      </p:pic>
      <p:sp>
        <p:nvSpPr>
          <p:cNvPr id="22" name="Text 16"/>
          <p:cNvSpPr/>
          <p:nvPr/>
        </p:nvSpPr>
        <p:spPr>
          <a:xfrm>
            <a:off x="7506653" y="5289665"/>
            <a:ext cx="2945725" cy="281583"/>
          </a:xfrm>
          <a:prstGeom prst="rect">
            <a:avLst/>
          </a:prstGeom>
          <a:noFill/>
          <a:ln/>
        </p:spPr>
        <p:txBody>
          <a:bodyPr wrap="none" lIns="0" tIns="0" rIns="0" bIns="0" rtlCol="0" anchor="t"/>
          <a:lstStyle/>
          <a:p>
            <a:pPr marL="0" indent="0" algn="l">
              <a:lnSpc>
                <a:spcPts val="2200"/>
              </a:lnSpc>
              <a:buNone/>
            </a:pPr>
            <a:r>
              <a:rPr lang="en-US" sz="1750" b="1" dirty="0">
                <a:solidFill>
                  <a:srgbClr val="FFFFFF"/>
                </a:solidFill>
                <a:latin typeface="Syne Bold" pitchFamily="34" charset="0"/>
                <a:ea typeface="Syne Bold" pitchFamily="34" charset="-122"/>
                <a:cs typeface="Syne Bold" pitchFamily="34" charset="-120"/>
              </a:rPr>
              <a:t>Continuous Refinement</a:t>
            </a:r>
            <a:endParaRPr lang="en-US" sz="1750" dirty="0"/>
          </a:p>
        </p:txBody>
      </p:sp>
      <p:sp>
        <p:nvSpPr>
          <p:cNvPr id="23" name="Text 17"/>
          <p:cNvSpPr/>
          <p:nvPr/>
        </p:nvSpPr>
        <p:spPr>
          <a:xfrm>
            <a:off x="7506653" y="5686143"/>
            <a:ext cx="5998845" cy="612458"/>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Arimo" pitchFamily="34" charset="0"/>
                <a:ea typeface="Arimo" pitchFamily="34" charset="-122"/>
                <a:cs typeface="Arimo" pitchFamily="34" charset="-120"/>
              </a:rPr>
              <a:t>Regularly refine the model with new training data, and integrate handling for emojis and slang to improve accuracy and relevance.</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661</Words>
  <Application>Microsoft Office PowerPoint</Application>
  <PresentationFormat>Custom</PresentationFormat>
  <Paragraphs>89</Paragraphs>
  <Slides>11</Slides>
  <Notes>10</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11</vt:i4>
      </vt:variant>
    </vt:vector>
  </HeadingPairs>
  <TitlesOfParts>
    <vt:vector size="20" baseType="lpstr">
      <vt:lpstr>Arial</vt:lpstr>
      <vt:lpstr>Arimo</vt:lpstr>
      <vt:lpstr>Syne Bold</vt:lpstr>
      <vt:lpstr>Calibri</vt:lpstr>
      <vt:lpstr>Syne Light</vt:lpstr>
      <vt:lpstr>Gill Sans MT</vt:lpstr>
      <vt:lpstr>Office Theme</vt:lpstr>
      <vt:lpstr>Gallery</vt:lpstr>
      <vt:lpstr>Clip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Anthonymuthee</dc:creator>
  <cp:lastModifiedBy>Anthonymuthee</cp:lastModifiedBy>
  <cp:revision>6</cp:revision>
  <dcterms:created xsi:type="dcterms:W3CDTF">2025-09-02T13:56:37Z</dcterms:created>
  <dcterms:modified xsi:type="dcterms:W3CDTF">2025-09-02T17:24:26Z</dcterms:modified>
</cp:coreProperties>
</file>